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6" r:id="rId2"/>
    <p:sldId id="257" r:id="rId3"/>
    <p:sldId id="288" r:id="rId4"/>
    <p:sldId id="289" r:id="rId5"/>
    <p:sldId id="258" r:id="rId6"/>
    <p:sldId id="290" r:id="rId7"/>
    <p:sldId id="291" r:id="rId8"/>
    <p:sldId id="292" r:id="rId9"/>
    <p:sldId id="259" r:id="rId10"/>
    <p:sldId id="293" r:id="rId11"/>
    <p:sldId id="260" r:id="rId12"/>
    <p:sldId id="294" r:id="rId13"/>
    <p:sldId id="295" r:id="rId14"/>
    <p:sldId id="296" r:id="rId15"/>
    <p:sldId id="297" r:id="rId16"/>
    <p:sldId id="298" r:id="rId17"/>
    <p:sldId id="261" r:id="rId18"/>
    <p:sldId id="299" r:id="rId19"/>
    <p:sldId id="262" r:id="rId20"/>
    <p:sldId id="300" r:id="rId21"/>
    <p:sldId id="263" r:id="rId22"/>
    <p:sldId id="301" r:id="rId23"/>
    <p:sldId id="264" r:id="rId24"/>
    <p:sldId id="302" r:id="rId25"/>
    <p:sldId id="265" r:id="rId26"/>
    <p:sldId id="303" r:id="rId27"/>
    <p:sldId id="266" r:id="rId28"/>
    <p:sldId id="304" r:id="rId29"/>
    <p:sldId id="305" r:id="rId30"/>
    <p:sldId id="306" r:id="rId31"/>
    <p:sldId id="307" r:id="rId32"/>
    <p:sldId id="267" r:id="rId33"/>
    <p:sldId id="268" r:id="rId34"/>
    <p:sldId id="308" r:id="rId35"/>
    <p:sldId id="269" r:id="rId36"/>
    <p:sldId id="270" r:id="rId37"/>
    <p:sldId id="271" r:id="rId38"/>
    <p:sldId id="272" r:id="rId39"/>
    <p:sldId id="273" r:id="rId40"/>
    <p:sldId id="274" r:id="rId41"/>
    <p:sldId id="286" r:id="rId42"/>
    <p:sldId id="277" r:id="rId43"/>
    <p:sldId id="278" r:id="rId44"/>
    <p:sldId id="279" r:id="rId45"/>
    <p:sldId id="280" r:id="rId46"/>
    <p:sldId id="309" r:id="rId47"/>
    <p:sldId id="281" r:id="rId48"/>
    <p:sldId id="310" r:id="rId49"/>
    <p:sldId id="311" r:id="rId50"/>
    <p:sldId id="282" r:id="rId51"/>
    <p:sldId id="283" r:id="rId52"/>
    <p:sldId id="284" r:id="rId53"/>
    <p:sldId id="287" r:id="rId54"/>
    <p:sldId id="285" r:id="rId55"/>
    <p:sldId id="312" r:id="rId5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E76AD-B63D-4748-B0F4-F539FB8FB1E4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6A2D7-CE67-4741-8B1C-788A17E3566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221054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6A2D7-CE67-4741-8B1C-788A17E3566D}" type="slidenum">
              <a:rPr lang="pl-PL" smtClean="0"/>
              <a:pPr/>
              <a:t>27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841684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6A2D7-CE67-4741-8B1C-788A17E3566D}" type="slidenum">
              <a:rPr lang="pl-PL" smtClean="0"/>
              <a:pPr/>
              <a:t>28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841684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6A2D7-CE67-4741-8B1C-788A17E3566D}" type="slidenum">
              <a:rPr lang="pl-PL" smtClean="0"/>
              <a:pPr/>
              <a:t>29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841684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6A2D7-CE67-4741-8B1C-788A17E3566D}" type="slidenum">
              <a:rPr lang="pl-PL" smtClean="0"/>
              <a:pPr/>
              <a:t>30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841684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6A2D7-CE67-4741-8B1C-788A17E3566D}" type="slidenum">
              <a:rPr lang="pl-PL" smtClean="0"/>
              <a:pPr/>
              <a:t>31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841684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/>
              <a:t>Jednomiany i sumy algebraiczne</a:t>
            </a:r>
            <a:endParaRPr lang="pl-PL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Opracowanie: Sławomir Rewers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765095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400" dirty="0" smtClean="0"/>
              <a:t>Wszystkie wyrażenia algebraiczne zbudowane są z </a:t>
            </a:r>
            <a:r>
              <a:rPr lang="pl-PL" sz="4400" b="1" dirty="0" smtClean="0"/>
              <a:t>jednomianów</a:t>
            </a:r>
            <a:r>
              <a:rPr lang="pl-PL" sz="4400" dirty="0" smtClean="0"/>
              <a:t>, czyli wyrażeń, które są pojedynczymi liczbami, pojedynczymi literami lub iloczynami liczb i liter.</a:t>
            </a:r>
            <a:endParaRPr lang="pl-PL" sz="4400" dirty="0"/>
          </a:p>
        </p:txBody>
      </p:sp>
    </p:spTree>
    <p:extLst>
      <p:ext uri="{BB962C8B-B14F-4D97-AF65-F5344CB8AC3E}">
        <p14:creationId xmlns="" xmlns:p14="http://schemas.microsoft.com/office/powerpoint/2010/main" val="4280703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 jednomianów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641333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 jednomianów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1666528" cy="1180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dirty="0" smtClean="0"/>
              <a:t>-13</a:t>
            </a:r>
            <a:endParaRPr lang="pl-PL" sz="4800" dirty="0"/>
          </a:p>
        </p:txBody>
      </p:sp>
      <p:sp>
        <p:nvSpPr>
          <p:cNvPr id="10" name="Symbol zastępczy zawartości 2"/>
          <p:cNvSpPr txBox="1">
            <a:spLocks/>
          </p:cNvSpPr>
          <p:nvPr/>
        </p:nvSpPr>
        <p:spPr>
          <a:xfrm>
            <a:off x="6084168" y="4728534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solidFill>
                  <a:srgbClr val="7030A0"/>
                </a:solidFill>
              </a:rPr>
              <a:t>-1</a:t>
            </a:r>
            <a:endParaRPr lang="pl-PL" sz="4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8764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 jednomianów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1666528" cy="1180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dirty="0" smtClean="0"/>
              <a:t>-13</a:t>
            </a:r>
            <a:endParaRPr lang="pl-PL" sz="48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331640" y="3292713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solidFill>
                  <a:schemeClr val="tx2">
                    <a:lumMod val="75000"/>
                  </a:schemeClr>
                </a:solidFill>
                <a:latin typeface="Cooper Black" panose="0208090404030B020404" pitchFamily="18" charset="0"/>
              </a:rPr>
              <a:t>3n</a:t>
            </a:r>
            <a:endParaRPr lang="pl-PL" sz="4800" dirty="0">
              <a:solidFill>
                <a:schemeClr val="tx2">
                  <a:lumMod val="75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10" name="Symbol zastępczy zawartości 2"/>
          <p:cNvSpPr txBox="1">
            <a:spLocks/>
          </p:cNvSpPr>
          <p:nvPr/>
        </p:nvSpPr>
        <p:spPr>
          <a:xfrm>
            <a:off x="6084168" y="4728534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solidFill>
                  <a:srgbClr val="7030A0"/>
                </a:solidFill>
              </a:rPr>
              <a:t>-1</a:t>
            </a:r>
            <a:endParaRPr lang="pl-PL" sz="4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8764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 jednomianów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1666528" cy="1180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dirty="0" smtClean="0"/>
              <a:t>-13</a:t>
            </a:r>
            <a:endParaRPr lang="pl-PL" sz="48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331640" y="3292713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solidFill>
                  <a:schemeClr val="tx2">
                    <a:lumMod val="75000"/>
                  </a:schemeClr>
                </a:solidFill>
                <a:latin typeface="Cooper Black" panose="0208090404030B020404" pitchFamily="18" charset="0"/>
              </a:rPr>
              <a:t>3n</a:t>
            </a:r>
            <a:endParaRPr lang="pl-PL" sz="4800" dirty="0">
              <a:solidFill>
                <a:schemeClr val="tx2">
                  <a:lumMod val="75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3471663" y="3547806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pl-PL" sz="4800" dirty="0"/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621623" y="3710523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latin typeface="Berlin Sans FB" panose="020E0602020502020306" pitchFamily="34" charset="0"/>
              </a:rPr>
              <a:t>5ab</a:t>
            </a:r>
            <a:endParaRPr lang="pl-PL" sz="4800" dirty="0">
              <a:latin typeface="Berlin Sans FB" panose="020E0602020502020306" pitchFamily="34" charset="0"/>
            </a:endParaRPr>
          </a:p>
        </p:txBody>
      </p:sp>
      <p:sp>
        <p:nvSpPr>
          <p:cNvPr id="10" name="Symbol zastępczy zawartości 2"/>
          <p:cNvSpPr txBox="1">
            <a:spLocks/>
          </p:cNvSpPr>
          <p:nvPr/>
        </p:nvSpPr>
        <p:spPr>
          <a:xfrm>
            <a:off x="6084168" y="4728534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solidFill>
                  <a:srgbClr val="7030A0"/>
                </a:solidFill>
              </a:rPr>
              <a:t>-1</a:t>
            </a:r>
            <a:endParaRPr lang="pl-PL" sz="4800" dirty="0">
              <a:solidFill>
                <a:srgbClr val="7030A0"/>
              </a:solidFill>
            </a:endParaRPr>
          </a:p>
        </p:txBody>
      </p:sp>
      <p:sp>
        <p:nvSpPr>
          <p:cNvPr id="11" name="Symbol zastępczy zawartości 2"/>
          <p:cNvSpPr txBox="1">
            <a:spLocks/>
          </p:cNvSpPr>
          <p:nvPr/>
        </p:nvSpPr>
        <p:spPr>
          <a:xfrm>
            <a:off x="5796136" y="1340768"/>
            <a:ext cx="308944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6000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-2uv²</a:t>
            </a:r>
            <a:endParaRPr lang="pl-PL" sz="6000" b="1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8764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 jednomianów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1666528" cy="1180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dirty="0" smtClean="0"/>
              <a:t>-13</a:t>
            </a:r>
            <a:endParaRPr lang="pl-PL" sz="48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331640" y="3292713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solidFill>
                  <a:schemeClr val="tx2">
                    <a:lumMod val="75000"/>
                  </a:schemeClr>
                </a:solidFill>
                <a:latin typeface="Cooper Black" panose="0208090404030B020404" pitchFamily="18" charset="0"/>
              </a:rPr>
              <a:t>3n</a:t>
            </a:r>
            <a:endParaRPr lang="pl-PL" sz="4800" dirty="0">
              <a:solidFill>
                <a:schemeClr val="tx2">
                  <a:lumMod val="75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3018918" y="1844824"/>
            <a:ext cx="2129145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5400" b="1" i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4x²yz</a:t>
            </a:r>
            <a:endParaRPr lang="pl-PL" sz="5400" b="1" i="1" dirty="0">
              <a:solidFill>
                <a:srgbClr val="C0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621623" y="3710523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latin typeface="Berlin Sans FB" panose="020E0602020502020306" pitchFamily="34" charset="0"/>
              </a:rPr>
              <a:t>5ab</a:t>
            </a:r>
            <a:endParaRPr lang="pl-PL" sz="4800" dirty="0">
              <a:latin typeface="Berlin Sans FB" panose="020E0602020502020306" pitchFamily="34" charset="0"/>
            </a:endParaRPr>
          </a:p>
        </p:txBody>
      </p:sp>
      <p:sp>
        <p:nvSpPr>
          <p:cNvPr id="8" name="Symbol zastępczy zawartości 2"/>
          <p:cNvSpPr txBox="1">
            <a:spLocks/>
          </p:cNvSpPr>
          <p:nvPr/>
        </p:nvSpPr>
        <p:spPr>
          <a:xfrm>
            <a:off x="5796136" y="2881790"/>
            <a:ext cx="2849752" cy="178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5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6x²yz³</a:t>
            </a:r>
            <a:endParaRPr lang="pl-PL" sz="54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10" name="Symbol zastępczy zawartości 2"/>
          <p:cNvSpPr txBox="1">
            <a:spLocks/>
          </p:cNvSpPr>
          <p:nvPr/>
        </p:nvSpPr>
        <p:spPr>
          <a:xfrm>
            <a:off x="6084168" y="4728534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solidFill>
                  <a:srgbClr val="7030A0"/>
                </a:solidFill>
              </a:rPr>
              <a:t>-1</a:t>
            </a:r>
            <a:endParaRPr lang="pl-PL" sz="4800" dirty="0">
              <a:solidFill>
                <a:srgbClr val="7030A0"/>
              </a:solidFill>
            </a:endParaRPr>
          </a:p>
        </p:txBody>
      </p:sp>
      <p:sp>
        <p:nvSpPr>
          <p:cNvPr id="11" name="Symbol zastępczy zawartości 2"/>
          <p:cNvSpPr txBox="1">
            <a:spLocks/>
          </p:cNvSpPr>
          <p:nvPr/>
        </p:nvSpPr>
        <p:spPr>
          <a:xfrm>
            <a:off x="5796136" y="1340768"/>
            <a:ext cx="308944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6000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-2uv²</a:t>
            </a:r>
            <a:endParaRPr lang="pl-PL" sz="6000" b="1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8764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 jednomianów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1666528" cy="1180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dirty="0" smtClean="0"/>
              <a:t>-13</a:t>
            </a:r>
            <a:endParaRPr lang="pl-PL" sz="48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331640" y="3292713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solidFill>
                  <a:schemeClr val="tx2">
                    <a:lumMod val="75000"/>
                  </a:schemeClr>
                </a:solidFill>
                <a:latin typeface="Cooper Black" panose="0208090404030B020404" pitchFamily="18" charset="0"/>
              </a:rPr>
              <a:t>3n</a:t>
            </a:r>
            <a:endParaRPr lang="pl-PL" sz="4800" dirty="0">
              <a:solidFill>
                <a:schemeClr val="tx2">
                  <a:lumMod val="75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3018918" y="1844824"/>
            <a:ext cx="2129145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5400" b="1" i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4x²yz</a:t>
            </a:r>
            <a:endParaRPr lang="pl-PL" sz="5400" b="1" i="1" dirty="0">
              <a:solidFill>
                <a:srgbClr val="C0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3471663" y="3547806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pl-PL" sz="4800" dirty="0"/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621623" y="3710523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latin typeface="Berlin Sans FB" panose="020E0602020502020306" pitchFamily="34" charset="0"/>
              </a:rPr>
              <a:t>5ab</a:t>
            </a:r>
            <a:endParaRPr lang="pl-PL" sz="4800" dirty="0">
              <a:latin typeface="Berlin Sans FB" panose="020E0602020502020306" pitchFamily="34" charset="0"/>
            </a:endParaRPr>
          </a:p>
        </p:txBody>
      </p:sp>
      <p:sp>
        <p:nvSpPr>
          <p:cNvPr id="8" name="Symbol zastępczy zawartości 2"/>
          <p:cNvSpPr txBox="1">
            <a:spLocks/>
          </p:cNvSpPr>
          <p:nvPr/>
        </p:nvSpPr>
        <p:spPr>
          <a:xfrm>
            <a:off x="5796136" y="2881790"/>
            <a:ext cx="2849752" cy="178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5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6x²yz³</a:t>
            </a:r>
            <a:endParaRPr lang="pl-PL" sz="54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>
          <a:xfrm>
            <a:off x="1979712" y="4955468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6600" b="1" dirty="0" smtClean="0">
                <a:solidFill>
                  <a:srgbClr val="0070C0"/>
                </a:solidFill>
              </a:rPr>
              <a:t>-</a:t>
            </a:r>
            <a:r>
              <a:rPr lang="pl-PL" sz="6600" b="1" dirty="0" err="1" smtClean="0">
                <a:solidFill>
                  <a:srgbClr val="0070C0"/>
                </a:solidFill>
              </a:rPr>
              <a:t>xy</a:t>
            </a:r>
            <a:endParaRPr lang="pl-PL" sz="6600" b="1" dirty="0">
              <a:solidFill>
                <a:srgbClr val="0070C0"/>
              </a:solidFill>
            </a:endParaRPr>
          </a:p>
        </p:txBody>
      </p:sp>
      <p:sp>
        <p:nvSpPr>
          <p:cNvPr id="10" name="Symbol zastępczy zawartości 2"/>
          <p:cNvSpPr txBox="1">
            <a:spLocks/>
          </p:cNvSpPr>
          <p:nvPr/>
        </p:nvSpPr>
        <p:spPr>
          <a:xfrm>
            <a:off x="6084168" y="4728534"/>
            <a:ext cx="166652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4800" dirty="0" smtClean="0">
                <a:solidFill>
                  <a:srgbClr val="7030A0"/>
                </a:solidFill>
              </a:rPr>
              <a:t>-1</a:t>
            </a:r>
            <a:endParaRPr lang="pl-PL" sz="4800" dirty="0">
              <a:solidFill>
                <a:srgbClr val="7030A0"/>
              </a:solidFill>
            </a:endParaRPr>
          </a:p>
        </p:txBody>
      </p:sp>
      <p:sp>
        <p:nvSpPr>
          <p:cNvPr id="11" name="Symbol zastępczy zawartości 2"/>
          <p:cNvSpPr txBox="1">
            <a:spLocks/>
          </p:cNvSpPr>
          <p:nvPr/>
        </p:nvSpPr>
        <p:spPr>
          <a:xfrm>
            <a:off x="5796136" y="1340768"/>
            <a:ext cx="3089448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6000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-2uv²</a:t>
            </a:r>
            <a:endParaRPr lang="pl-PL" sz="6000" b="1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8764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5400" dirty="0" smtClean="0">
                <a:latin typeface="Comic Sans MS" panose="030F0702030302020204" pitchFamily="66" charset="0"/>
              </a:rPr>
              <a:t>Aby wyrażenie algebraiczne było </a:t>
            </a:r>
            <a:r>
              <a:rPr lang="pl-PL" sz="5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czytelne</a:t>
            </a:r>
            <a:endParaRPr lang="pl-PL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4951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5400" dirty="0" smtClean="0">
                <a:latin typeface="Comic Sans MS" panose="030F0702030302020204" pitchFamily="66" charset="0"/>
              </a:rPr>
              <a:t>Aby wyrażenie algebraiczne było </a:t>
            </a:r>
            <a:r>
              <a:rPr lang="pl-PL" sz="5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czytelne</a:t>
            </a:r>
            <a:r>
              <a:rPr lang="pl-PL" sz="5400" dirty="0" smtClean="0">
                <a:latin typeface="Comic Sans MS" panose="030F0702030302020204" pitchFamily="66" charset="0"/>
              </a:rPr>
              <a:t>, staramy się jednomiany uporządkować.</a:t>
            </a:r>
            <a:endParaRPr lang="pl-PL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3922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pl-PL" sz="4000" dirty="0" smtClean="0"/>
                  <a:t>a)</a:t>
                </a:r>
                <a14:m>
                  <m:oMath xmlns:m="http://schemas.openxmlformats.org/officeDocument/2006/math">
                    <m:r>
                      <a:rPr lang="pl-PL" sz="4000" b="0" i="0" smtClean="0">
                        <a:latin typeface="Cambria Math"/>
                      </a:rPr>
                      <m:t> </m:t>
                    </m:r>
                    <m:r>
                      <a:rPr lang="pl-PL" sz="4000" b="0" i="1" smtClean="0">
                        <a:latin typeface="Cambria Math"/>
                      </a:rPr>
                      <m:t>5</m:t>
                    </m:r>
                    <m:r>
                      <a:rPr lang="pl-PL" sz="4000" b="0" i="1" smtClean="0">
                        <a:latin typeface="Cambria Math"/>
                      </a:rPr>
                      <m:t>𝑎𝑐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∙2</m:t>
                    </m:r>
                    <m:sSup>
                      <m:sSup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pl-PL" sz="4000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b)</a:t>
                </a:r>
                <a14:m>
                  <m:oMath xmlns:m="http://schemas.openxmlformats.org/officeDocument/2006/math">
                    <m:r>
                      <a:rPr lang="pl-PL" sz="4000" b="0" i="1" smtClean="0">
                        <a:latin typeface="Cambria Math"/>
                      </a:rPr>
                      <m:t>4</m:t>
                    </m:r>
                    <m:r>
                      <a:rPr lang="pl-PL" sz="4000" b="0" i="1" smtClean="0">
                        <a:latin typeface="Cambria Math"/>
                      </a:rPr>
                      <m:t>𝑐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pl-PL" sz="4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pl-PL" sz="4000" b="0" i="1" smtClean="0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pl-PL" sz="4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pl-PL" sz="4000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c)</a:t>
                </a:r>
                <a14:m>
                  <m:oMath xmlns:m="http://schemas.openxmlformats.org/officeDocument/2006/math">
                    <m:r>
                      <a:rPr lang="pl-PL" sz="4000" b="0" i="1" smtClean="0">
                        <a:latin typeface="Cambria Math"/>
                      </a:rPr>
                      <m:t>6</m:t>
                    </m:r>
                    <m:r>
                      <a:rPr lang="pl-PL" sz="4000" b="0" i="1" smtClean="0">
                        <a:latin typeface="Cambria Math"/>
                      </a:rPr>
                      <m:t>𝑎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∙4</m:t>
                    </m:r>
                    <m:d>
                      <m:d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d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𝑐</m:t>
                    </m:r>
                  </m:oMath>
                </a14:m>
                <a:endParaRPr lang="pl-PL" sz="4000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d)</a:t>
                </a:r>
                <a14:m>
                  <m:oMath xmlns:m="http://schemas.openxmlformats.org/officeDocument/2006/math">
                    <m:r>
                      <a:rPr lang="pl-PL" sz="4000" b="0" i="1" smtClean="0">
                        <a:latin typeface="Cambria Math"/>
                      </a:rPr>
                      <m:t>5</m:t>
                    </m:r>
                    <m:rad>
                      <m:radPr>
                        <m:degHide m:val="on"/>
                        <m:ctrlPr>
                          <a:rPr lang="pl-PL" sz="4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sz="4000" b="0" i="1" smtClean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pl-PL" sz="4000" b="0" i="1" smtClean="0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pl-PL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pl-PL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40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𝑎𝑐</m:t>
                    </m:r>
                  </m:oMath>
                </a14:m>
                <a:endParaRPr lang="pl-PL" sz="4000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e)</a:t>
                </a:r>
                <a14:m>
                  <m:oMath xmlns:m="http://schemas.openxmlformats.org/officeDocument/2006/math">
                    <m:r>
                      <a:rPr lang="pl-PL" sz="4000" b="0" i="1" smtClean="0">
                        <a:latin typeface="Cambria Math"/>
                      </a:rPr>
                      <m:t>2</m:t>
                    </m:r>
                    <m:rad>
                      <m:radPr>
                        <m:degHide m:val="on"/>
                        <m:ctrlPr>
                          <a:rPr lang="pl-PL" sz="4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sz="4000" i="1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pl-PL" sz="4000" i="1">
                        <a:latin typeface="Cambria Math"/>
                      </a:rPr>
                      <m:t>𝑎</m:t>
                    </m:r>
                    <m:r>
                      <a:rPr lang="pl-PL" sz="400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−2</m:t>
                        </m:r>
                        <m:rad>
                          <m:radPr>
                            <m:degHide m:val="on"/>
                            <m:ctrlPr>
                              <a:rPr lang="pl-PL" sz="4000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sz="4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e>
                        </m:rad>
                      </m:e>
                    </m:d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endParaRPr lang="pl-PL" sz="4000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593" t="-22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889048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000" b="1" dirty="0" smtClean="0">
                <a:latin typeface="Corbel" panose="020B0503020204020204" pitchFamily="34" charset="0"/>
              </a:rPr>
              <a:t>Jednomian</a:t>
            </a:r>
            <a:r>
              <a:rPr lang="pl-PL" sz="4000" dirty="0" smtClean="0">
                <a:latin typeface="Corbel" panose="020B0503020204020204" pitchFamily="34" charset="0"/>
              </a:rPr>
              <a:t> nazywamy wyrażenie </a:t>
            </a:r>
            <a:r>
              <a:rPr lang="pl-PL" sz="4000" dirty="0">
                <a:latin typeface="Corbel" panose="020B0503020204020204" pitchFamily="34" charset="0"/>
              </a:rPr>
              <a:t>będące iloczynem liczby oraz zmiennych.</a:t>
            </a:r>
            <a:br>
              <a:rPr lang="pl-PL" sz="4000" dirty="0">
                <a:latin typeface="Corbel" panose="020B0503020204020204" pitchFamily="34" charset="0"/>
              </a:rPr>
            </a:br>
            <a:endParaRPr lang="pl-PL" sz="40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3254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pl-PL" sz="4000" dirty="0" smtClean="0"/>
                  <a:t>a)</a:t>
                </a:r>
                <a14:m>
                  <m:oMath xmlns:m="http://schemas.openxmlformats.org/officeDocument/2006/math">
                    <m:r>
                      <a:rPr lang="pl-PL" sz="4000" b="0" i="0" smtClean="0">
                        <a:latin typeface="Cambria Math"/>
                      </a:rPr>
                      <m:t> </m:t>
                    </m:r>
                    <m:r>
                      <a:rPr lang="pl-PL" sz="4000" b="0" i="1" smtClean="0">
                        <a:latin typeface="Cambria Math"/>
                      </a:rPr>
                      <m:t>5</m:t>
                    </m:r>
                    <m:r>
                      <a:rPr lang="pl-PL" sz="4000" b="0" i="1" smtClean="0">
                        <a:latin typeface="Cambria Math"/>
                      </a:rPr>
                      <m:t>𝑎𝑐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∙2</m:t>
                    </m:r>
                    <m:sSup>
                      <m:sSup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sz="4000" b="0" i="1" smtClean="0">
                        <a:latin typeface="Cambria Math"/>
                        <a:ea typeface="Cambria Math"/>
                      </a:rPr>
                      <m:t>=10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𝑎</m:t>
                    </m:r>
                    <m:sSup>
                      <m:sSup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𝑐</m:t>
                    </m:r>
                  </m:oMath>
                </a14:m>
                <a:endParaRPr lang="pl-PL" sz="4000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b)</a:t>
                </a:r>
                <a14:m>
                  <m:oMath xmlns:m="http://schemas.openxmlformats.org/officeDocument/2006/math">
                    <m:r>
                      <a:rPr lang="pl-PL" sz="4000" b="0" i="1" smtClean="0">
                        <a:latin typeface="Cambria Math"/>
                      </a:rPr>
                      <m:t>4</m:t>
                    </m:r>
                    <m:r>
                      <a:rPr lang="pl-PL" sz="4000" b="0" i="1" smtClean="0">
                        <a:latin typeface="Cambria Math"/>
                      </a:rPr>
                      <m:t>𝑐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pl-PL" sz="4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pl-PL" sz="4000" b="0" i="1" smtClean="0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pl-PL" sz="4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pl-PL" sz="4000" b="0" i="1" smtClean="0">
                        <a:latin typeface="Cambria Math"/>
                        <a:ea typeface="Cambria Math"/>
                      </a:rPr>
                      <m:t>=−12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𝑎</m:t>
                    </m:r>
                    <m:sSup>
                      <m:sSup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𝑐</m:t>
                    </m:r>
                  </m:oMath>
                </a14:m>
                <a:endParaRPr lang="pl-PL" sz="4000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c)</a:t>
                </a:r>
                <a14:m>
                  <m:oMath xmlns:m="http://schemas.openxmlformats.org/officeDocument/2006/math">
                    <m:r>
                      <a:rPr lang="pl-PL" sz="4000" b="0" i="1" smtClean="0">
                        <a:latin typeface="Cambria Math"/>
                      </a:rPr>
                      <m:t>6</m:t>
                    </m:r>
                    <m:r>
                      <a:rPr lang="pl-PL" sz="4000" b="0" i="1" smtClean="0">
                        <a:latin typeface="Cambria Math"/>
                      </a:rPr>
                      <m:t>𝑎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∙4</m:t>
                    </m:r>
                    <m:d>
                      <m:d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d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𝑐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=−24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𝑎𝑏𝑐</m:t>
                    </m:r>
                  </m:oMath>
                </a14:m>
                <a:endParaRPr lang="pl-PL" sz="4000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d)</a:t>
                </a:r>
                <a14:m>
                  <m:oMath xmlns:m="http://schemas.openxmlformats.org/officeDocument/2006/math">
                    <m:r>
                      <a:rPr lang="pl-PL" sz="4000" b="0" i="1" smtClean="0">
                        <a:latin typeface="Cambria Math"/>
                      </a:rPr>
                      <m:t>5</m:t>
                    </m:r>
                    <m:rad>
                      <m:radPr>
                        <m:degHide m:val="on"/>
                        <m:ctrlPr>
                          <a:rPr lang="pl-PL" sz="4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sz="4000" b="0" i="1" smtClean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pl-PL" sz="4000" b="0" i="1" smtClean="0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pl-PL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pl-PL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40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𝑎𝑐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=5</m:t>
                    </m:r>
                    <m:sSup>
                      <m:sSup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𝑐</m:t>
                    </m:r>
                    <m:rad>
                      <m:radPr>
                        <m:degHide m:val="on"/>
                        <m:ctrlPr>
                          <a:rPr lang="pl-PL" sz="4000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pl-PL" sz="4000" i="1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pl-PL" sz="4000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e)</a:t>
                </a:r>
                <a14:m>
                  <m:oMath xmlns:m="http://schemas.openxmlformats.org/officeDocument/2006/math">
                    <m:r>
                      <a:rPr lang="pl-PL" sz="4000" b="0" i="1" smtClean="0">
                        <a:latin typeface="Cambria Math"/>
                      </a:rPr>
                      <m:t>2</m:t>
                    </m:r>
                    <m:rad>
                      <m:radPr>
                        <m:degHide m:val="on"/>
                        <m:ctrlPr>
                          <a:rPr lang="pl-PL" sz="4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sz="4000" i="1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pl-PL" sz="4000" i="1">
                        <a:latin typeface="Cambria Math"/>
                      </a:rPr>
                      <m:t>𝑎</m:t>
                    </m:r>
                    <m:r>
                      <a:rPr lang="pl-PL" sz="400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−2</m:t>
                        </m:r>
                        <m:rad>
                          <m:radPr>
                            <m:degHide m:val="on"/>
                            <m:ctrlPr>
                              <a:rPr lang="pl-PL" sz="4000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sz="4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e>
                        </m:rad>
                      </m:e>
                    </m:d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𝑏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=−4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𝑎𝑏</m:t>
                    </m:r>
                    <m:rad>
                      <m:radPr>
                        <m:degHide m:val="on"/>
                        <m:ctrlPr>
                          <a:rPr lang="pl-PL" sz="4000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pl-PL" sz="4000" i="1">
                            <a:latin typeface="Cambria Math"/>
                            <a:ea typeface="Cambria Math"/>
                          </a:rPr>
                          <m:t>6</m:t>
                        </m:r>
                      </m:e>
                    </m:rad>
                  </m:oMath>
                </a14:m>
                <a:endParaRPr lang="pl-PL" sz="4000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593" t="-22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3750765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Komentarz do przykładów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3600" dirty="0" smtClean="0"/>
              <a:t>Mnożymy czynniki liczbowe, wynik zwykle zapisujemy </a:t>
            </a:r>
            <a:r>
              <a:rPr lang="pl-PL" sz="3600" i="1" dirty="0" smtClean="0"/>
              <a:t>na </a:t>
            </a:r>
            <a:r>
              <a:rPr lang="pl-PL" sz="3600" b="1" i="1" dirty="0" smtClean="0"/>
              <a:t>początku jednomianu </a:t>
            </a:r>
            <a:r>
              <a:rPr lang="pl-PL" sz="3600" dirty="0" smtClean="0"/>
              <a:t>(wyjątkiem są pierwiastki, które zapisujemy na końcu). </a:t>
            </a:r>
            <a:endParaRPr lang="pl-PL" sz="3600" dirty="0"/>
          </a:p>
        </p:txBody>
      </p:sp>
    </p:spTree>
    <p:extLst>
      <p:ext uri="{BB962C8B-B14F-4D97-AF65-F5344CB8AC3E}">
        <p14:creationId xmlns="" xmlns:p14="http://schemas.microsoft.com/office/powerpoint/2010/main" val="430201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Komentarz do przykładów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3600" dirty="0" smtClean="0"/>
              <a:t>Mnożymy czynniki liczbowe, wynik zwykle zapisujemy </a:t>
            </a:r>
            <a:r>
              <a:rPr lang="pl-PL" sz="3600" i="1" dirty="0" smtClean="0"/>
              <a:t>na </a:t>
            </a:r>
            <a:r>
              <a:rPr lang="pl-PL" sz="3600" b="1" i="1" dirty="0" smtClean="0"/>
              <a:t>początku jednomianu </a:t>
            </a:r>
            <a:r>
              <a:rPr lang="pl-PL" sz="3600" dirty="0" smtClean="0"/>
              <a:t>(wyjątkiem są pierwiastki, które zapisujemy na końcu). Iloczyny takich samych czynników literowych zapisujemy w postaci </a:t>
            </a:r>
            <a:r>
              <a:rPr lang="pl-PL" sz="3600" b="1" i="1" dirty="0" smtClean="0"/>
              <a:t>potęg</a:t>
            </a:r>
            <a:r>
              <a:rPr lang="pl-PL" sz="3600" dirty="0" smtClean="0"/>
              <a:t>. </a:t>
            </a:r>
            <a:endParaRPr lang="pl-PL" sz="3600" dirty="0"/>
          </a:p>
        </p:txBody>
      </p:sp>
    </p:spTree>
    <p:extLst>
      <p:ext uri="{BB962C8B-B14F-4D97-AF65-F5344CB8AC3E}">
        <p14:creationId xmlns="" xmlns:p14="http://schemas.microsoft.com/office/powerpoint/2010/main" val="6267608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5400" dirty="0" smtClean="0"/>
              <a:t>Wyrażenie algebraiczne, które powstaje przez dodawanie jednomianów, nazywamy </a:t>
            </a:r>
            <a:r>
              <a:rPr lang="pl-PL" sz="5400" b="1" dirty="0" smtClean="0"/>
              <a:t>sumą algebraiczną</a:t>
            </a:r>
            <a:r>
              <a:rPr lang="pl-PL" sz="5400" dirty="0" smtClean="0"/>
              <a:t>. </a:t>
            </a:r>
            <a:endParaRPr lang="pl-PL" sz="5400" dirty="0"/>
          </a:p>
        </p:txBody>
      </p:sp>
    </p:spTree>
    <p:extLst>
      <p:ext uri="{BB962C8B-B14F-4D97-AF65-F5344CB8AC3E}">
        <p14:creationId xmlns="" xmlns:p14="http://schemas.microsoft.com/office/powerpoint/2010/main" val="1829549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5400" dirty="0" smtClean="0"/>
              <a:t>Wyrażenie algebraiczne, które powstaje przez dodawanie jednomianów, nazywamy </a:t>
            </a:r>
            <a:r>
              <a:rPr lang="pl-PL" sz="5400" b="1" dirty="0" smtClean="0"/>
              <a:t>sumą algebraiczną</a:t>
            </a:r>
            <a:r>
              <a:rPr lang="pl-PL" sz="5400" dirty="0" smtClean="0"/>
              <a:t>. Jednomiany, które dodajemy nazywamy </a:t>
            </a:r>
            <a:r>
              <a:rPr lang="pl-PL" sz="5400" b="1" dirty="0" smtClean="0"/>
              <a:t>wyrazami sumy</a:t>
            </a:r>
            <a:r>
              <a:rPr lang="pl-PL" sz="5400" dirty="0" smtClean="0"/>
              <a:t>. </a:t>
            </a:r>
            <a:endParaRPr lang="pl-PL" sz="5400" dirty="0"/>
          </a:p>
        </p:txBody>
      </p:sp>
    </p:spTree>
    <p:extLst>
      <p:ext uri="{BB962C8B-B14F-4D97-AF65-F5344CB8AC3E}">
        <p14:creationId xmlns="" xmlns:p14="http://schemas.microsoft.com/office/powerpoint/2010/main" val="6725679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 sum algebraicznych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4000" dirty="0" smtClean="0"/>
                  <a:t>a)</a:t>
                </a:r>
                <a14:m>
                  <m:oMath xmlns:m="http://schemas.openxmlformats.org/officeDocument/2006/math">
                    <m:r>
                      <a:rPr lang="pl-PL" sz="4000" b="0" i="0" smtClean="0">
                        <a:latin typeface="Cambria Math"/>
                      </a:rPr>
                      <m:t> </m:t>
                    </m:r>
                    <m:r>
                      <a:rPr lang="pl-PL" sz="4000" i="1">
                        <a:latin typeface="Cambria Math"/>
                      </a:rPr>
                      <m:t>5</m:t>
                    </m:r>
                    <m:r>
                      <a:rPr lang="pl-PL" sz="4000" i="1">
                        <a:latin typeface="Cambria Math"/>
                      </a:rPr>
                      <m:t>𝑎𝑐</m:t>
                    </m:r>
                    <m:r>
                      <a:rPr lang="pl-PL" sz="4000" b="0" i="1" smtClean="0">
                        <a:latin typeface="Cambria Math"/>
                      </a:rPr>
                      <m:t>+</m:t>
                    </m:r>
                    <m:r>
                      <a:rPr lang="pl-PL" sz="4000" i="1">
                        <a:latin typeface="Cambria Math"/>
                        <a:ea typeface="Cambria Math"/>
                      </a:rPr>
                      <m:t>2</m:t>
                    </m:r>
                    <m:sSup>
                      <m:sSupPr>
                        <m:ctrlPr>
                          <a:rPr lang="pl-PL" sz="4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4000" i="1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pl-PL" sz="4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sz="4000" b="0" i="1" smtClean="0">
                        <a:latin typeface="Cambria Math"/>
                        <a:ea typeface="Cambria Math"/>
                      </a:rPr>
                      <m:t>−3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𝑐</m:t>
                    </m:r>
                  </m:oMath>
                </a14:m>
                <a:endParaRPr lang="pl-PL" sz="4000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b)</a:t>
                </a:r>
                <a14:m>
                  <m:oMath xmlns:m="http://schemas.openxmlformats.org/officeDocument/2006/math">
                    <m:r>
                      <a:rPr lang="pl-PL" sz="4000" b="0" i="0" smtClean="0">
                        <a:latin typeface="Cambria Math"/>
                      </a:rPr>
                      <m:t> </m:t>
                    </m:r>
                    <m:r>
                      <a:rPr lang="pl-PL" sz="4000" i="1">
                        <a:latin typeface="Cambria Math"/>
                      </a:rPr>
                      <m:t>4</m:t>
                    </m:r>
                    <m:r>
                      <a:rPr lang="pl-PL" sz="4000" i="1">
                        <a:latin typeface="Cambria Math"/>
                      </a:rPr>
                      <m:t>𝑐</m:t>
                    </m:r>
                    <m:r>
                      <a:rPr lang="pl-PL" sz="4000" b="0" i="1" smtClean="0">
                        <a:latin typeface="Cambria Math"/>
                      </a:rPr>
                      <m:t>−3</m:t>
                    </m:r>
                    <m:r>
                      <a:rPr lang="pl-PL" sz="4000" b="0" i="1" smtClean="0">
                        <a:latin typeface="Cambria Math"/>
                      </a:rPr>
                      <m:t>𝑎𝑐</m:t>
                    </m:r>
                    <m:r>
                      <a:rPr lang="pl-PL" sz="4000" b="0" i="1" smtClean="0">
                        <a:latin typeface="Cambria Math"/>
                      </a:rPr>
                      <m:t>+5</m:t>
                    </m:r>
                    <m:r>
                      <a:rPr lang="pl-PL" sz="4000" b="0" i="1" smtClean="0">
                        <a:latin typeface="Cambria Math"/>
                      </a:rPr>
                      <m:t>𝑏</m:t>
                    </m:r>
                    <m:sSup>
                      <m:sSupPr>
                        <m:ctrlPr>
                          <a:rPr lang="pl-PL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pl-PL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pl-PL" sz="4000" dirty="0" smtClean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593" t="-22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218034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 sum algebraicznych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4000" dirty="0" smtClean="0"/>
                  <a:t>a)</a:t>
                </a:r>
                <a14:m>
                  <m:oMath xmlns:m="http://schemas.openxmlformats.org/officeDocument/2006/math">
                    <m:r>
                      <a:rPr lang="pl-PL" sz="4000" b="0" i="0" smtClean="0">
                        <a:latin typeface="Cambria Math"/>
                      </a:rPr>
                      <m:t> </m:t>
                    </m:r>
                    <m:r>
                      <a:rPr lang="pl-PL" sz="4000" i="1">
                        <a:latin typeface="Cambria Math"/>
                      </a:rPr>
                      <m:t>5</m:t>
                    </m:r>
                    <m:r>
                      <a:rPr lang="pl-PL" sz="4000" i="1">
                        <a:latin typeface="Cambria Math"/>
                      </a:rPr>
                      <m:t>𝑎𝑐</m:t>
                    </m:r>
                    <m:r>
                      <a:rPr lang="pl-PL" sz="4000" b="0" i="1" smtClean="0">
                        <a:latin typeface="Cambria Math"/>
                      </a:rPr>
                      <m:t>+</m:t>
                    </m:r>
                    <m:r>
                      <a:rPr lang="pl-PL" sz="4000" i="1">
                        <a:latin typeface="Cambria Math"/>
                        <a:ea typeface="Cambria Math"/>
                      </a:rPr>
                      <m:t>2</m:t>
                    </m:r>
                    <m:sSup>
                      <m:sSupPr>
                        <m:ctrlPr>
                          <a:rPr lang="pl-PL" sz="4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4000" i="1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pl-PL" sz="4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sz="4000" b="0" i="1" smtClean="0">
                        <a:latin typeface="Cambria Math"/>
                        <a:ea typeface="Cambria Math"/>
                      </a:rPr>
                      <m:t>−3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𝑐</m:t>
                    </m:r>
                  </m:oMath>
                </a14:m>
                <a:endParaRPr lang="pl-PL" sz="4000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b)</a:t>
                </a:r>
                <a14:m>
                  <m:oMath xmlns:m="http://schemas.openxmlformats.org/officeDocument/2006/math">
                    <m:r>
                      <a:rPr lang="pl-PL" sz="4000" b="0" i="0" smtClean="0">
                        <a:latin typeface="Cambria Math"/>
                      </a:rPr>
                      <m:t> </m:t>
                    </m:r>
                    <m:r>
                      <a:rPr lang="pl-PL" sz="4000" i="1">
                        <a:latin typeface="Cambria Math"/>
                      </a:rPr>
                      <m:t>4</m:t>
                    </m:r>
                    <m:r>
                      <a:rPr lang="pl-PL" sz="4000" i="1">
                        <a:latin typeface="Cambria Math"/>
                      </a:rPr>
                      <m:t>𝑐</m:t>
                    </m:r>
                    <m:r>
                      <a:rPr lang="pl-PL" sz="4000" b="0" i="1" smtClean="0">
                        <a:latin typeface="Cambria Math"/>
                      </a:rPr>
                      <m:t>−3</m:t>
                    </m:r>
                    <m:r>
                      <a:rPr lang="pl-PL" sz="4000" b="0" i="1" smtClean="0">
                        <a:latin typeface="Cambria Math"/>
                      </a:rPr>
                      <m:t>𝑎𝑐</m:t>
                    </m:r>
                    <m:r>
                      <a:rPr lang="pl-PL" sz="4000" b="0" i="1" smtClean="0">
                        <a:latin typeface="Cambria Math"/>
                      </a:rPr>
                      <m:t>+5</m:t>
                    </m:r>
                    <m:r>
                      <a:rPr lang="pl-PL" sz="4000" b="0" i="1" smtClean="0">
                        <a:latin typeface="Cambria Math"/>
                      </a:rPr>
                      <m:t>𝑏</m:t>
                    </m:r>
                    <m:sSup>
                      <m:sSupPr>
                        <m:ctrlPr>
                          <a:rPr lang="pl-PL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pl-PL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pl-PL" sz="4000" b="0" dirty="0" smtClean="0"/>
              </a:p>
              <a:p>
                <a:pPr marL="0" lvl="0" indent="0">
                  <a:buNone/>
                </a:pPr>
                <a:r>
                  <a:rPr lang="pl-PL" sz="4000" dirty="0" smtClean="0"/>
                  <a:t>c) </a:t>
                </a:r>
                <a14:m>
                  <m:oMath xmlns:m="http://schemas.openxmlformats.org/officeDocument/2006/math">
                    <m:r>
                      <a:rPr lang="pl-PL" sz="4000" i="1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pl-PL" sz="4000" i="1">
                            <a:latin typeface="Cambria Math"/>
                          </a:rPr>
                        </m:ctrlPr>
                      </m:sSupPr>
                      <m:e>
                        <m:r>
                          <a:rPr lang="pl-PL" sz="40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sz="4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4000" i="1">
                        <a:latin typeface="Cambria Math"/>
                      </a:rPr>
                      <m:t>−</m:t>
                    </m:r>
                    <m:r>
                      <a:rPr lang="pl-PL" sz="4000" i="1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pl-PL" sz="4000" i="1">
                            <a:latin typeface="Cambria Math"/>
                          </a:rPr>
                        </m:ctrlPr>
                      </m:sSupPr>
                      <m:e>
                        <m:r>
                          <a:rPr lang="pl-PL" sz="4000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sz="4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4000" i="1">
                        <a:latin typeface="Cambria Math"/>
                      </a:rPr>
                      <m:t>−5</m:t>
                    </m:r>
                    <m:sSup>
                      <m:sSupPr>
                        <m:ctrlPr>
                          <a:rPr lang="pl-PL" sz="4000" i="1">
                            <a:latin typeface="Cambria Math"/>
                          </a:rPr>
                        </m:ctrlPr>
                      </m:sSupPr>
                      <m:e>
                        <m:r>
                          <a:rPr lang="pl-PL" sz="40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sz="4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4000" i="1">
                        <a:latin typeface="Cambria Math"/>
                      </a:rPr>
                      <m:t>+3</m:t>
                    </m:r>
                    <m:r>
                      <a:rPr lang="pl-PL" sz="4000" i="1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pl-PL" sz="4000" i="1">
                            <a:latin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pl-PL" sz="40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pl-PL" sz="4000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d) </a:t>
                </a:r>
                <a14:m>
                  <m:oMath xmlns:m="http://schemas.openxmlformats.org/officeDocument/2006/math">
                    <m:r>
                      <a:rPr lang="pl-PL" sz="4000" i="1">
                        <a:latin typeface="Cambria Math"/>
                      </a:rPr>
                      <m:t>𝑠𝑡𝑣</m:t>
                    </m:r>
                    <m:r>
                      <a:rPr lang="pl-PL" sz="4000" i="1">
                        <a:latin typeface="Cambria Math"/>
                      </a:rPr>
                      <m:t>+2</m:t>
                    </m:r>
                    <m:r>
                      <a:rPr lang="pl-PL" sz="4000" i="1">
                        <a:latin typeface="Cambria Math"/>
                      </a:rPr>
                      <m:t>𝑠𝑡</m:t>
                    </m:r>
                    <m:sSup>
                      <m:sSupPr>
                        <m:ctrlPr>
                          <a:rPr lang="pl-PL" sz="4000" i="1">
                            <a:latin typeface="Cambria Math"/>
                          </a:rPr>
                        </m:ctrlPr>
                      </m:sSupPr>
                      <m:e>
                        <m:r>
                          <a:rPr lang="pl-PL" sz="4000" i="1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pl-PL" sz="4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4000" i="1">
                        <a:latin typeface="Cambria Math"/>
                      </a:rPr>
                      <m:t>−3</m:t>
                    </m:r>
                    <m:r>
                      <a:rPr lang="pl-PL" sz="4000" i="1">
                        <a:latin typeface="Cambria Math"/>
                      </a:rPr>
                      <m:t>𝑡𝑣</m:t>
                    </m:r>
                  </m:oMath>
                </a14:m>
                <a:endParaRPr lang="pl-PL" sz="4000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593" t="-22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1828078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Uwaga 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sz="4000" dirty="0" smtClean="0"/>
                  <a:t>W sumie algebraicznej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i="1">
                          <a:latin typeface="Cambria Math"/>
                        </a:rPr>
                        <m:t>5</m:t>
                      </m:r>
                      <m:r>
                        <a:rPr lang="pl-PL" sz="4000" i="1">
                          <a:latin typeface="Cambria Math"/>
                        </a:rPr>
                        <m:t>𝑎𝑐</m:t>
                      </m:r>
                      <m:r>
                        <a:rPr lang="pl-PL" sz="4000" i="1">
                          <a:latin typeface="Cambria Math"/>
                        </a:rPr>
                        <m:t>+2</m:t>
                      </m:r>
                      <m:sSup>
                        <m:sSupPr>
                          <m:ctrlPr>
                            <a:rPr lang="pl-PL" sz="40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l-PL" sz="4000" i="1"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p>
                          <m:r>
                            <a:rPr lang="pl-PL" sz="40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pl-PL" sz="40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pl-PL" sz="4000" i="1"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pl-PL" sz="4000" i="1">
                          <a:latin typeface="Cambria Math"/>
                          <a:ea typeface="Cambria Math"/>
                        </a:rPr>
                        <m:t>𝑐</m:t>
                      </m:r>
                    </m:oMath>
                  </m:oMathPara>
                </a14:m>
                <a:endParaRPr lang="pl-PL" sz="4000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 l="-2593" t="-242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381968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Uwaga 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sz="4000" dirty="0" smtClean="0"/>
                  <a:t>W sumie algebraicznej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i="1">
                          <a:latin typeface="Cambria Math"/>
                        </a:rPr>
                        <m:t>5</m:t>
                      </m:r>
                      <m:r>
                        <a:rPr lang="pl-PL" sz="4000" i="1">
                          <a:latin typeface="Cambria Math"/>
                        </a:rPr>
                        <m:t>𝑎𝑐</m:t>
                      </m:r>
                      <m:r>
                        <a:rPr lang="pl-PL" sz="4000" i="1">
                          <a:latin typeface="Cambria Math"/>
                        </a:rPr>
                        <m:t>+2</m:t>
                      </m:r>
                      <m:sSup>
                        <m:sSupPr>
                          <m:ctrlPr>
                            <a:rPr lang="pl-PL" sz="40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l-PL" sz="4000" i="1"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p>
                          <m:r>
                            <a:rPr lang="pl-PL" sz="40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pl-PL" sz="40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pl-PL" sz="4000" i="1"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pl-PL" sz="4000" i="1">
                          <a:latin typeface="Cambria Math"/>
                          <a:ea typeface="Cambria Math"/>
                        </a:rPr>
                        <m:t>𝑐</m:t>
                      </m:r>
                    </m:oMath>
                  </m:oMathPara>
                </a14:m>
                <a:endParaRPr lang="pl-PL" sz="4000" dirty="0"/>
              </a:p>
              <a:p>
                <a:pPr marL="0" indent="0">
                  <a:buNone/>
                </a:pPr>
                <a:r>
                  <a:rPr lang="pl-PL" sz="4000" dirty="0" smtClean="0"/>
                  <a:t>Wyrazami są jednomiany:</a:t>
                </a:r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 l="-2593" t="-242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2802954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Uwaga 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sz="4000" dirty="0" smtClean="0"/>
                  <a:t>W sumie algebraicznej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i="1">
                          <a:latin typeface="Cambria Math"/>
                        </a:rPr>
                        <m:t>5</m:t>
                      </m:r>
                      <m:r>
                        <a:rPr lang="pl-PL" sz="4000" i="1">
                          <a:latin typeface="Cambria Math"/>
                        </a:rPr>
                        <m:t>𝑎𝑐</m:t>
                      </m:r>
                      <m:r>
                        <a:rPr lang="pl-PL" sz="4000" i="1">
                          <a:latin typeface="Cambria Math"/>
                        </a:rPr>
                        <m:t>+2</m:t>
                      </m:r>
                      <m:sSup>
                        <m:sSupPr>
                          <m:ctrlPr>
                            <a:rPr lang="pl-PL" sz="40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l-PL" sz="4000" i="1"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p>
                          <m:r>
                            <a:rPr lang="pl-PL" sz="40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pl-PL" sz="40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pl-PL" sz="4000" i="1"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pl-PL" sz="4000" i="1">
                          <a:latin typeface="Cambria Math"/>
                          <a:ea typeface="Cambria Math"/>
                        </a:rPr>
                        <m:t>𝑐</m:t>
                      </m:r>
                    </m:oMath>
                  </m:oMathPara>
                </a14:m>
                <a:endParaRPr lang="pl-PL" sz="4000" dirty="0"/>
              </a:p>
              <a:p>
                <a:pPr marL="0" indent="0">
                  <a:buNone/>
                </a:pPr>
                <a:r>
                  <a:rPr lang="pl-PL" sz="4000" dirty="0" smtClean="0"/>
                  <a:t>Wyrazami są jednomiany:</a:t>
                </a:r>
              </a:p>
              <a:p>
                <a:pPr marL="0" indent="0" algn="ctr">
                  <a:buNone/>
                </a:pPr>
                <a:r>
                  <a:rPr lang="pl-PL" sz="4000" dirty="0" smtClean="0"/>
                  <a:t> </a:t>
                </a:r>
                <a14:m>
                  <m:oMath xmlns:m="http://schemas.openxmlformats.org/officeDocument/2006/math">
                    <m:r>
                      <a:rPr lang="pl-PL" sz="4000" b="1" i="1">
                        <a:latin typeface="Cambria Math"/>
                      </a:rPr>
                      <m:t>𝟓</m:t>
                    </m:r>
                    <m:r>
                      <a:rPr lang="pl-PL" sz="4000" b="1" i="1">
                        <a:latin typeface="Cambria Math"/>
                      </a:rPr>
                      <m:t>𝒂𝒄</m:t>
                    </m:r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 l="-2593" t="-242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280295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000" b="1" dirty="0" smtClean="0">
                <a:latin typeface="Corbel" panose="020B0503020204020204" pitchFamily="34" charset="0"/>
              </a:rPr>
              <a:t>Jednomian</a:t>
            </a:r>
            <a:r>
              <a:rPr lang="pl-PL" sz="4000" dirty="0" smtClean="0">
                <a:latin typeface="Corbel" panose="020B0503020204020204" pitchFamily="34" charset="0"/>
              </a:rPr>
              <a:t> nazywamy wyrażenie </a:t>
            </a:r>
            <a:r>
              <a:rPr lang="pl-PL" sz="4000" dirty="0">
                <a:latin typeface="Corbel" panose="020B0503020204020204" pitchFamily="34" charset="0"/>
              </a:rPr>
              <a:t>będące iloczynem liczby oraz zmiennych.</a:t>
            </a:r>
            <a:br>
              <a:rPr lang="pl-PL" sz="4000" dirty="0">
                <a:latin typeface="Corbel" panose="020B0503020204020204" pitchFamily="34" charset="0"/>
              </a:rPr>
            </a:br>
            <a:r>
              <a:rPr lang="pl-PL" sz="4000" b="1" dirty="0">
                <a:latin typeface="Corbel" panose="020B0503020204020204" pitchFamily="34" charset="0"/>
              </a:rPr>
              <a:t>Wyrażeniami algebraicznymi </a:t>
            </a:r>
            <a:r>
              <a:rPr lang="pl-PL" sz="4000" dirty="0">
                <a:latin typeface="Corbel" panose="020B0503020204020204" pitchFamily="34" charset="0"/>
              </a:rPr>
              <a:t>nazywamy wyrażenia, w których występują liczby i litery połączone znakami działań i nawiasami.</a:t>
            </a:r>
            <a:br>
              <a:rPr lang="pl-PL" sz="4000" dirty="0">
                <a:latin typeface="Corbel" panose="020B0503020204020204" pitchFamily="34" charset="0"/>
              </a:rPr>
            </a:br>
            <a:endParaRPr lang="pl-PL" sz="40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87793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Uwaga 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sz="4000" dirty="0" smtClean="0"/>
                  <a:t>W sumie algebraicznej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i="1">
                          <a:latin typeface="Cambria Math"/>
                        </a:rPr>
                        <m:t>5</m:t>
                      </m:r>
                      <m:r>
                        <a:rPr lang="pl-PL" sz="4000" i="1">
                          <a:latin typeface="Cambria Math"/>
                        </a:rPr>
                        <m:t>𝑎𝑐</m:t>
                      </m:r>
                      <m:r>
                        <a:rPr lang="pl-PL" sz="4000" i="1">
                          <a:latin typeface="Cambria Math"/>
                        </a:rPr>
                        <m:t>+2</m:t>
                      </m:r>
                      <m:sSup>
                        <m:sSupPr>
                          <m:ctrlPr>
                            <a:rPr lang="pl-PL" sz="40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l-PL" sz="4000" i="1"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p>
                          <m:r>
                            <a:rPr lang="pl-PL" sz="40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pl-PL" sz="40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pl-PL" sz="4000" i="1"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pl-PL" sz="4000" i="1">
                          <a:latin typeface="Cambria Math"/>
                          <a:ea typeface="Cambria Math"/>
                        </a:rPr>
                        <m:t>𝑐</m:t>
                      </m:r>
                    </m:oMath>
                  </m:oMathPara>
                </a14:m>
                <a:endParaRPr lang="pl-PL" sz="4000" dirty="0"/>
              </a:p>
              <a:p>
                <a:pPr marL="0" indent="0">
                  <a:buNone/>
                </a:pPr>
                <a:r>
                  <a:rPr lang="pl-PL" sz="4000" dirty="0" smtClean="0"/>
                  <a:t>Wyrazami są jednomiany:</a:t>
                </a:r>
              </a:p>
              <a:p>
                <a:pPr marL="0" indent="0" algn="ctr">
                  <a:buNone/>
                </a:pPr>
                <a:r>
                  <a:rPr lang="pl-PL" sz="4000" dirty="0" smtClean="0"/>
                  <a:t> </a:t>
                </a:r>
                <a14:m>
                  <m:oMath xmlns:m="http://schemas.openxmlformats.org/officeDocument/2006/math">
                    <m:r>
                      <a:rPr lang="pl-PL" sz="4000" b="1" i="1">
                        <a:latin typeface="Cambria Math"/>
                      </a:rPr>
                      <m:t>𝟓</m:t>
                    </m:r>
                    <m:r>
                      <a:rPr lang="pl-PL" sz="4000" b="1" i="1">
                        <a:latin typeface="Cambria Math"/>
                      </a:rPr>
                      <m:t>𝒂𝒄</m:t>
                    </m:r>
                    <m:r>
                      <a:rPr lang="pl-PL" sz="4000" b="0" i="1" smtClean="0">
                        <a:latin typeface="Cambria Math"/>
                      </a:rPr>
                      <m:t>,  </m:t>
                    </m:r>
                    <m:r>
                      <a:rPr lang="pl-PL" sz="4000" b="1" i="1">
                        <a:latin typeface="Cambria Math"/>
                        <a:ea typeface="Cambria Math"/>
                      </a:rPr>
                      <m:t>𝟐</m:t>
                    </m:r>
                    <m:sSup>
                      <m:sSupPr>
                        <m:ctrlPr>
                          <a:rPr lang="pl-PL" sz="4000" b="1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4000" b="1" i="1">
                            <a:latin typeface="Cambria Math"/>
                            <a:ea typeface="Cambria Math"/>
                          </a:rPr>
                          <m:t>𝒃</m:t>
                        </m:r>
                      </m:e>
                      <m:sup>
                        <m:r>
                          <a:rPr lang="pl-PL" sz="4000" b="1" i="1"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 l="-2593" t="-242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7131656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Uwaga 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sz="4000" dirty="0" smtClean="0"/>
                  <a:t>W sumie algebraicznej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i="1">
                          <a:latin typeface="Cambria Math"/>
                        </a:rPr>
                        <m:t>5</m:t>
                      </m:r>
                      <m:r>
                        <a:rPr lang="pl-PL" sz="4000" i="1">
                          <a:latin typeface="Cambria Math"/>
                        </a:rPr>
                        <m:t>𝑎𝑐</m:t>
                      </m:r>
                      <m:r>
                        <a:rPr lang="pl-PL" sz="4000" i="1">
                          <a:latin typeface="Cambria Math"/>
                        </a:rPr>
                        <m:t>+2</m:t>
                      </m:r>
                      <m:sSup>
                        <m:sSupPr>
                          <m:ctrlPr>
                            <a:rPr lang="pl-PL" sz="40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l-PL" sz="4000" i="1"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p>
                          <m:r>
                            <a:rPr lang="pl-PL" sz="40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pl-PL" sz="40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pl-PL" sz="4000" i="1"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pl-PL" sz="4000" i="1">
                          <a:latin typeface="Cambria Math"/>
                          <a:ea typeface="Cambria Math"/>
                        </a:rPr>
                        <m:t>𝑐</m:t>
                      </m:r>
                    </m:oMath>
                  </m:oMathPara>
                </a14:m>
                <a:endParaRPr lang="pl-PL" sz="4000" dirty="0"/>
              </a:p>
              <a:p>
                <a:pPr marL="0" indent="0">
                  <a:buNone/>
                </a:pPr>
                <a:r>
                  <a:rPr lang="pl-PL" sz="4000" dirty="0" smtClean="0"/>
                  <a:t>Wyrazami są jednomiany:</a:t>
                </a:r>
              </a:p>
              <a:p>
                <a:pPr marL="0" indent="0" algn="ctr">
                  <a:buNone/>
                </a:pPr>
                <a:r>
                  <a:rPr lang="pl-PL" sz="4000" dirty="0" smtClean="0"/>
                  <a:t> </a:t>
                </a:r>
                <a14:m>
                  <m:oMath xmlns:m="http://schemas.openxmlformats.org/officeDocument/2006/math">
                    <m:r>
                      <a:rPr lang="pl-PL" sz="4000" b="1" i="1">
                        <a:latin typeface="Cambria Math"/>
                      </a:rPr>
                      <m:t>𝟓</m:t>
                    </m:r>
                    <m:r>
                      <a:rPr lang="pl-PL" sz="4000" b="1" i="1">
                        <a:latin typeface="Cambria Math"/>
                      </a:rPr>
                      <m:t>𝒂𝒄</m:t>
                    </m:r>
                    <m:r>
                      <a:rPr lang="pl-PL" sz="4000" b="0" i="1" smtClean="0">
                        <a:latin typeface="Cambria Math"/>
                      </a:rPr>
                      <m:t>,  </m:t>
                    </m:r>
                    <m:r>
                      <a:rPr lang="pl-PL" sz="4000" b="1" i="1">
                        <a:latin typeface="Cambria Math"/>
                        <a:ea typeface="Cambria Math"/>
                      </a:rPr>
                      <m:t>𝟐</m:t>
                    </m:r>
                    <m:sSup>
                      <m:sSupPr>
                        <m:ctrlPr>
                          <a:rPr lang="pl-PL" sz="4000" b="1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4000" b="1" i="1">
                            <a:latin typeface="Cambria Math"/>
                            <a:ea typeface="Cambria Math"/>
                          </a:rPr>
                          <m:t>𝒃</m:t>
                        </m:r>
                      </m:e>
                      <m:sup>
                        <m:r>
                          <a:rPr lang="pl-PL" sz="4000" b="1" i="1"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pl-PL" sz="4000" b="0" i="1" smtClean="0">
                        <a:latin typeface="Cambria Math"/>
                        <a:ea typeface="Cambria Math"/>
                      </a:rPr>
                      <m:t>,  </m:t>
                    </m:r>
                    <m:r>
                      <a:rPr lang="pl-PL" sz="4000" b="1" i="1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pl-PL" sz="4000" b="1" i="1">
                        <a:latin typeface="Cambria Math"/>
                        <a:ea typeface="Cambria Math"/>
                      </a:rPr>
                      <m:t>𝟑</m:t>
                    </m:r>
                    <m:r>
                      <a:rPr lang="pl-PL" sz="4000" b="1" i="1">
                        <a:latin typeface="Cambria Math"/>
                        <a:ea typeface="Cambria Math"/>
                      </a:rPr>
                      <m:t>𝒄</m:t>
                    </m:r>
                  </m:oMath>
                </a14:m>
                <a:endParaRPr lang="pl-PL" sz="4000" b="1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 l="-2593" t="-242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7131656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6000" dirty="0" smtClean="0"/>
              <a:t>Sumy algebraiczne staramy się zapisać w jak najprostszej postaci.</a:t>
            </a:r>
            <a:endParaRPr lang="pl-PL" sz="6000" dirty="0"/>
          </a:p>
        </p:txBody>
      </p:sp>
    </p:spTree>
    <p:extLst>
      <p:ext uri="{BB962C8B-B14F-4D97-AF65-F5344CB8AC3E}">
        <p14:creationId xmlns="" xmlns:p14="http://schemas.microsoft.com/office/powerpoint/2010/main" val="4996490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 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3</m:t>
                      </m:r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−4</m:t>
                      </m:r>
                      <m:r>
                        <a:rPr lang="pl-PL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𝑥𝑦</m:t>
                      </m:r>
                      <m:r>
                        <a:rPr lang="pl-PL" b="0" i="1" smtClean="0">
                          <a:latin typeface="Cambria Math"/>
                        </a:rPr>
                        <m:t>+2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−3</m:t>
                      </m:r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−7</m:t>
                      </m:r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latin typeface="Cambria Math"/>
                        </a:rPr>
                        <m:t>−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+6</m:t>
                      </m:r>
                      <m:r>
                        <a:rPr lang="pl-PL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+4</m:t>
                      </m:r>
                      <m:r>
                        <a:rPr lang="pl-PL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𝑥𝑦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−4</m:t>
                      </m:r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pl-PL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/</m:t>
                    </m:r>
                  </m:oMath>
                </a14:m>
                <a:r>
                  <a:rPr lang="pl-PL" sz="2400" i="1" dirty="0" smtClean="0"/>
                  <a:t>Zazanaczamy jednakowym kolorem i redukujemy wyrazy podobne.</a:t>
                </a:r>
              </a:p>
              <a:p>
                <a:pPr marL="0" indent="0">
                  <a:buNone/>
                </a:pPr>
                <a:endParaRPr lang="pl-PL" sz="2400" i="1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pl-PL" sz="2400" i="1" dirty="0" smtClean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0433628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 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3</m:t>
                      </m:r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−4</m:t>
                      </m:r>
                      <m:r>
                        <a:rPr lang="pl-PL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𝑥𝑦</m:t>
                      </m:r>
                      <m:r>
                        <a:rPr lang="pl-PL" b="0" i="1" smtClean="0">
                          <a:latin typeface="Cambria Math"/>
                        </a:rPr>
                        <m:t>+2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−3</m:t>
                      </m:r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−7</m:t>
                      </m:r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latin typeface="Cambria Math"/>
                        </a:rPr>
                        <m:t>−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+6</m:t>
                      </m:r>
                      <m:r>
                        <a:rPr lang="pl-PL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+4</m:t>
                      </m:r>
                      <m:r>
                        <a:rPr lang="pl-PL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𝑥𝑦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−4</m:t>
                      </m:r>
                      <m:r>
                        <a:rPr lang="pl-PL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pl-PL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/</m:t>
                    </m:r>
                  </m:oMath>
                </a14:m>
                <a:r>
                  <a:rPr lang="pl-PL" sz="2400" i="1" dirty="0" smtClean="0"/>
                  <a:t>Zazanaczamy jednakowym kolorem i redukujemy wyrazy podobne.</a:t>
                </a:r>
              </a:p>
              <a:p>
                <a:pPr marL="0" indent="0">
                  <a:buNone/>
                </a:pPr>
                <a:endParaRPr lang="pl-PL" sz="2400" i="1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pl-PL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l-PL" b="0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pl-PL" b="0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pl-PL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pl-PL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pl-PL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pl-PL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pl-PL" i="1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sz="2400" i="1">
                        <a:latin typeface="Cambria Math"/>
                      </a:rPr>
                      <m:t>/</m:t>
                    </m:r>
                  </m:oMath>
                </a14:m>
                <a:r>
                  <a:rPr lang="pl-PL" sz="2400" i="1" dirty="0"/>
                  <a:t>Zazanaczamy jednakowym kolorem i redukujemy wyrazy podobne.</a:t>
                </a:r>
              </a:p>
              <a:p>
                <a:pPr marL="0" indent="0">
                  <a:buNone/>
                </a:pPr>
                <a:endParaRPr lang="pl-PL" sz="2400" i="1" dirty="0" smtClean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8894529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6000" dirty="0" smtClean="0"/>
              <a:t>Przypomnijmy sobie jak dodajemy i odejmujemy sumy algebraiczne. </a:t>
            </a:r>
            <a:endParaRPr lang="pl-PL" sz="6000" dirty="0"/>
          </a:p>
        </p:txBody>
      </p:sp>
    </p:spTree>
    <p:extLst>
      <p:ext uri="{BB962C8B-B14F-4D97-AF65-F5344CB8AC3E}">
        <p14:creationId xmlns="" xmlns:p14="http://schemas.microsoft.com/office/powerpoint/2010/main" val="5225427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 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54006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pl-PL" sz="39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sz="3900" b="0" i="1" smtClean="0">
                              <a:latin typeface="Cambria Math"/>
                            </a:rPr>
                            <m:t>4</m:t>
                          </m:r>
                          <m:r>
                            <a:rPr lang="pl-PL" sz="39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pl-PL" sz="3900" b="0" i="1" smtClean="0">
                              <a:latin typeface="Cambria Math"/>
                            </a:rPr>
                            <m:t>+</m:t>
                          </m:r>
                          <m:r>
                            <a:rPr lang="pl-PL" sz="3900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pl-PL" sz="3900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pl-PL" sz="39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sz="3900" b="0" i="1" smtClean="0">
                              <a:latin typeface="Cambria Math"/>
                            </a:rPr>
                            <m:t>2</m:t>
                          </m:r>
                          <m:r>
                            <a:rPr lang="pl-PL" sz="39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pl-PL" sz="39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pl-PL" sz="39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pl-PL" sz="3900" b="0" i="1" smtClean="0">
                              <a:latin typeface="Cambria Math"/>
                            </a:rPr>
                            <m:t>+5</m:t>
                          </m:r>
                        </m:e>
                      </m:d>
                      <m:r>
                        <a:rPr lang="pl-PL" sz="3900" b="0" i="1" smtClean="0">
                          <a:latin typeface="Cambria Math"/>
                        </a:rPr>
                        <m:t>=4</m:t>
                      </m:r>
                      <m:r>
                        <a:rPr lang="pl-PL" sz="3900" b="0" i="1" smtClean="0">
                          <a:latin typeface="Cambria Math"/>
                        </a:rPr>
                        <m:t>𝑥</m:t>
                      </m:r>
                      <m:r>
                        <a:rPr lang="pl-PL" sz="3900" b="0" i="1" smtClean="0">
                          <a:latin typeface="Cambria Math"/>
                        </a:rPr>
                        <m:t>+</m:t>
                      </m:r>
                      <m:r>
                        <a:rPr lang="pl-PL" sz="3900" b="0" i="1" smtClean="0">
                          <a:latin typeface="Cambria Math"/>
                        </a:rPr>
                        <m:t>𝑦</m:t>
                      </m:r>
                      <m:r>
                        <a:rPr lang="pl-PL" sz="3900" b="0" i="1" smtClean="0">
                          <a:latin typeface="Cambria Math"/>
                        </a:rPr>
                        <m:t>+2</m:t>
                      </m:r>
                      <m:r>
                        <a:rPr lang="pl-PL" sz="3900" b="0" i="1" smtClean="0">
                          <a:latin typeface="Cambria Math"/>
                        </a:rPr>
                        <m:t>𝑥</m:t>
                      </m:r>
                      <m:r>
                        <a:rPr lang="pl-PL" sz="3900" b="0" i="1" smtClean="0">
                          <a:latin typeface="Cambria Math"/>
                        </a:rPr>
                        <m:t>−</m:t>
                      </m:r>
                      <m:r>
                        <a:rPr lang="pl-PL" sz="3900" b="0" i="1" smtClean="0">
                          <a:latin typeface="Cambria Math"/>
                        </a:rPr>
                        <m:t>𝑦</m:t>
                      </m:r>
                      <m:r>
                        <a:rPr lang="pl-PL" sz="3900" b="0" i="1" smtClean="0">
                          <a:latin typeface="Cambria Math"/>
                        </a:rPr>
                        <m:t>+5=6</m:t>
                      </m:r>
                      <m:r>
                        <a:rPr lang="pl-PL" sz="3900" b="0" i="1" smtClean="0">
                          <a:latin typeface="Cambria Math"/>
                        </a:rPr>
                        <m:t>𝑥</m:t>
                      </m:r>
                      <m:r>
                        <a:rPr lang="pl-PL" sz="3900" b="0" i="1" smtClean="0">
                          <a:latin typeface="Cambria Math"/>
                        </a:rPr>
                        <m:t>+5</m:t>
                      </m:r>
                    </m:oMath>
                  </m:oMathPara>
                </a14:m>
                <a:endParaRPr lang="pl-PL" sz="3900" b="0" dirty="0" smtClean="0"/>
              </a:p>
              <a:p>
                <a:pPr marL="0" indent="0">
                  <a:buNone/>
                </a:pPr>
                <a:endParaRPr lang="pl-PL" sz="3900" b="0" dirty="0" smtClean="0"/>
              </a:p>
              <a:p>
                <a:pPr marL="0" indent="0">
                  <a:buNone/>
                </a:pPr>
                <a:r>
                  <a:rPr lang="pl-PL" dirty="0" smtClean="0"/>
                  <a:t>/</a:t>
                </a:r>
                <a:r>
                  <a:rPr lang="pl-PL" i="1" dirty="0" smtClean="0"/>
                  <a:t>Przed nawiasem jest znak </a:t>
                </a:r>
                <a:r>
                  <a:rPr lang="pl-PL" b="1" i="1" dirty="0" smtClean="0"/>
                  <a:t>plus</a:t>
                </a:r>
                <a:r>
                  <a:rPr lang="pl-PL" i="1" dirty="0" smtClean="0"/>
                  <a:t>, więc możemy nawias opuścić. </a:t>
                </a:r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5400600"/>
              </a:xfrm>
              <a:blipFill rotWithShape="1">
                <a:blip r:embed="rId2" cstate="print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8470324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pl-PL" sz="36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sz="3600" i="1">
                              <a:latin typeface="Cambria Math"/>
                            </a:rPr>
                            <m:t>3</m:t>
                          </m:r>
                          <m:r>
                            <a:rPr lang="pl-PL" sz="3600" i="1">
                              <a:latin typeface="Cambria Math"/>
                            </a:rPr>
                            <m:t>𝑥</m:t>
                          </m:r>
                          <m:r>
                            <a:rPr lang="pl-PL" sz="3600" i="1">
                              <a:latin typeface="Cambria Math"/>
                            </a:rPr>
                            <m:t>+</m:t>
                          </m:r>
                          <m:r>
                            <a:rPr lang="pl-PL" sz="36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pl-PL" sz="3600" b="1" i="1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pl-PL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sz="3600" i="1">
                              <a:latin typeface="Cambria Math"/>
                            </a:rPr>
                            <m:t>4</m:t>
                          </m:r>
                          <m:r>
                            <a:rPr lang="pl-PL" sz="3600" i="1">
                              <a:latin typeface="Cambria Math"/>
                            </a:rPr>
                            <m:t>𝑥</m:t>
                          </m:r>
                          <m:r>
                            <a:rPr lang="pl-PL" sz="3600" i="1">
                              <a:latin typeface="Cambria Math"/>
                            </a:rPr>
                            <m:t>+2</m:t>
                          </m:r>
                          <m:r>
                            <a:rPr lang="pl-PL" sz="36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pl-PL" sz="3600" i="1">
                          <a:latin typeface="Cambria Math"/>
                        </a:rPr>
                        <m:t>=3</m:t>
                      </m:r>
                      <m:r>
                        <a:rPr lang="pl-PL" sz="3600" i="1">
                          <a:latin typeface="Cambria Math"/>
                        </a:rPr>
                        <m:t>𝑥</m:t>
                      </m:r>
                      <m:r>
                        <a:rPr lang="pl-PL" sz="3600" i="1">
                          <a:latin typeface="Cambria Math"/>
                        </a:rPr>
                        <m:t>+</m:t>
                      </m:r>
                      <m:r>
                        <a:rPr lang="pl-PL" sz="3600" i="1">
                          <a:latin typeface="Cambria Math"/>
                        </a:rPr>
                        <m:t>𝑦</m:t>
                      </m:r>
                      <m:r>
                        <a:rPr lang="pl-PL" sz="3600" i="1">
                          <a:latin typeface="Cambria Math"/>
                        </a:rPr>
                        <m:t>−4</m:t>
                      </m:r>
                      <m:r>
                        <a:rPr lang="pl-PL" sz="3600" i="1">
                          <a:latin typeface="Cambria Math"/>
                        </a:rPr>
                        <m:t>𝑥</m:t>
                      </m:r>
                      <m:r>
                        <a:rPr lang="pl-PL" sz="3600" i="1">
                          <a:latin typeface="Cambria Math"/>
                        </a:rPr>
                        <m:t>−2</m:t>
                      </m:r>
                      <m:r>
                        <a:rPr lang="pl-PL" sz="3600" i="1">
                          <a:latin typeface="Cambria Math"/>
                        </a:rPr>
                        <m:t>𝑦</m:t>
                      </m:r>
                      <m:r>
                        <a:rPr lang="pl-PL" sz="3600" i="1">
                          <a:latin typeface="Cambria Math"/>
                        </a:rPr>
                        <m:t>=−</m:t>
                      </m:r>
                      <m:r>
                        <a:rPr lang="pl-PL" sz="3600" i="1">
                          <a:latin typeface="Cambria Math"/>
                        </a:rPr>
                        <m:t>𝑥</m:t>
                      </m:r>
                      <m:r>
                        <a:rPr lang="pl-PL" sz="3600" i="1">
                          <a:latin typeface="Cambria Math"/>
                        </a:rPr>
                        <m:t>−</m:t>
                      </m:r>
                      <m:r>
                        <a:rPr lang="pl-PL" sz="3600" i="1">
                          <a:latin typeface="Cambria Math"/>
                        </a:rPr>
                        <m:t>𝑦</m:t>
                      </m:r>
                    </m:oMath>
                  </m:oMathPara>
                </a14:m>
                <a:endParaRPr lang="pl-PL" sz="3600" i="1" dirty="0" smtClean="0"/>
              </a:p>
              <a:p>
                <a:pPr marL="0" indent="0">
                  <a:buNone/>
                </a:pPr>
                <a:endParaRPr lang="pl-PL" sz="3600" i="1" dirty="0"/>
              </a:p>
              <a:p>
                <a:pPr marL="0" indent="0">
                  <a:buNone/>
                </a:pPr>
                <a:r>
                  <a:rPr lang="pl-PL" i="1" dirty="0"/>
                  <a:t>/Przed nawiasem jest znak </a:t>
                </a:r>
                <a:r>
                  <a:rPr lang="pl-PL" b="1" i="1" dirty="0"/>
                  <a:t>minus</a:t>
                </a:r>
                <a:r>
                  <a:rPr lang="pl-PL" i="1" dirty="0"/>
                  <a:t>, więc opuszczamy nawias, zmieniając znak każdego wyrazu z nawiasu na przeciwny.</a:t>
                </a:r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7596516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1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3600" dirty="0" smtClean="0"/>
              <a:t>Zapisz.</a:t>
            </a:r>
          </a:p>
          <a:p>
            <a:pPr marL="514350" indent="-514350">
              <a:buAutoNum type="alphaLcParenR"/>
            </a:pPr>
            <a:r>
              <a:rPr lang="pl-PL" sz="3600" dirty="0" smtClean="0"/>
              <a:t>Liczbę o 6 mniejszą od liczby a.</a:t>
            </a:r>
          </a:p>
          <a:p>
            <a:pPr marL="514350" indent="-514350">
              <a:buAutoNum type="alphaLcParenR"/>
            </a:pPr>
            <a:r>
              <a:rPr lang="pl-PL" sz="3600" dirty="0" smtClean="0"/>
              <a:t>Liczbę o 5 większą od dwukrotności liczby b.</a:t>
            </a:r>
          </a:p>
          <a:p>
            <a:pPr marL="514350" indent="-514350">
              <a:buAutoNum type="alphaLcParenR"/>
            </a:pPr>
            <a:r>
              <a:rPr lang="pl-PL" sz="3600" dirty="0" smtClean="0"/>
              <a:t>Liczbę 4 razy większą od połowy liczby c.</a:t>
            </a:r>
          </a:p>
          <a:p>
            <a:pPr marL="514350" indent="-514350">
              <a:buAutoNum type="alphaLcParenR"/>
            </a:pPr>
            <a:r>
              <a:rPr lang="pl-PL" sz="3600" dirty="0" smtClean="0"/>
              <a:t>Liczbę 3 razy mniejszą od dwukrotności liczby d.</a:t>
            </a:r>
          </a:p>
        </p:txBody>
      </p:sp>
    </p:spTree>
    <p:extLst>
      <p:ext uri="{BB962C8B-B14F-4D97-AF65-F5344CB8AC3E}">
        <p14:creationId xmlns="" xmlns:p14="http://schemas.microsoft.com/office/powerpoint/2010/main" val="8931077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zadania 1.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a)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𝑎</m:t>
                    </m:r>
                    <m:r>
                      <a:rPr lang="pl-PL" b="0" i="1" smtClean="0">
                        <a:latin typeface="Cambria Math"/>
                      </a:rPr>
                      <m:t>−6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b)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2</m:t>
                    </m:r>
                    <m:r>
                      <a:rPr lang="pl-PL" b="0" i="1" smtClean="0">
                        <a:latin typeface="Cambria Math"/>
                      </a:rPr>
                      <m:t>𝑏</m:t>
                    </m:r>
                    <m:r>
                      <a:rPr lang="pl-PL" b="0" i="1" smtClean="0">
                        <a:latin typeface="Cambria Math"/>
                      </a:rPr>
                      <m:t>+5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c)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4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pl-PL" b="0" i="1" smtClean="0">
                        <a:latin typeface="Cambria Math"/>
                        <a:ea typeface="Cambria Math"/>
                      </a:rPr>
                      <m:t>𝑐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pl-PL" b="0" i="1" smtClean="0">
                        <a:latin typeface="Cambria Math"/>
                        <a:ea typeface="Cambria Math"/>
                      </a:rPr>
                      <m:t>𝑐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=2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𝑐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d)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  <m:r>
                          <a:rPr lang="pl-PL" b="0" i="1" smtClean="0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61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40405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000" b="1" dirty="0" smtClean="0">
                <a:latin typeface="Corbel" panose="020B0503020204020204" pitchFamily="34" charset="0"/>
              </a:rPr>
              <a:t>Jednomian</a:t>
            </a:r>
            <a:r>
              <a:rPr lang="pl-PL" sz="4000" dirty="0" smtClean="0">
                <a:latin typeface="Corbel" panose="020B0503020204020204" pitchFamily="34" charset="0"/>
              </a:rPr>
              <a:t> nazywamy wyrażenie </a:t>
            </a:r>
            <a:r>
              <a:rPr lang="pl-PL" sz="4000" dirty="0">
                <a:latin typeface="Corbel" panose="020B0503020204020204" pitchFamily="34" charset="0"/>
              </a:rPr>
              <a:t>będące iloczynem liczby oraz zmiennych.</a:t>
            </a:r>
            <a:br>
              <a:rPr lang="pl-PL" sz="4000" dirty="0">
                <a:latin typeface="Corbel" panose="020B0503020204020204" pitchFamily="34" charset="0"/>
              </a:rPr>
            </a:br>
            <a:r>
              <a:rPr lang="pl-PL" sz="4000" b="1" dirty="0" smtClean="0">
                <a:latin typeface="Corbel" panose="020B0503020204020204" pitchFamily="34" charset="0"/>
              </a:rPr>
              <a:t>Wyrażeniami algebraicznymi </a:t>
            </a:r>
            <a:r>
              <a:rPr lang="pl-PL" sz="4000" dirty="0" smtClean="0">
                <a:latin typeface="Corbel" panose="020B0503020204020204" pitchFamily="34" charset="0"/>
              </a:rPr>
              <a:t>nazywamy wyrażenia, w których występują liczby i litery połączone znakami działań i nawiasami.</a:t>
            </a:r>
            <a:br>
              <a:rPr lang="pl-PL" sz="4000" dirty="0" smtClean="0">
                <a:latin typeface="Corbel" panose="020B0503020204020204" pitchFamily="34" charset="0"/>
              </a:rPr>
            </a:br>
            <a:r>
              <a:rPr lang="pl-PL" sz="4000" b="1" dirty="0" smtClean="0">
                <a:latin typeface="Corbel" panose="020B0503020204020204" pitchFamily="34" charset="0"/>
              </a:rPr>
              <a:t>Sumą algebraiczną </a:t>
            </a:r>
            <a:r>
              <a:rPr lang="pl-PL" sz="4000" dirty="0" smtClean="0">
                <a:latin typeface="Corbel" panose="020B0503020204020204" pitchFamily="34" charset="0"/>
              </a:rPr>
              <a:t>nazywamy jednomiany połączone znakiem "+" lub "-".</a:t>
            </a:r>
            <a:endParaRPr lang="pl-PL" sz="40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87793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2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Zapisz.</a:t>
            </a:r>
          </a:p>
          <a:p>
            <a:pPr marL="514350" indent="-514350">
              <a:buAutoNum type="alphaLcParenR"/>
            </a:pPr>
            <a:r>
              <a:rPr lang="pl-PL" dirty="0" smtClean="0"/>
              <a:t>Liczbę, która stanowi 75% liczby a.</a:t>
            </a:r>
          </a:p>
          <a:p>
            <a:pPr marL="514350" indent="-514350">
              <a:buAutoNum type="alphaLcParenR"/>
            </a:pPr>
            <a:r>
              <a:rPr lang="pl-PL" dirty="0" smtClean="0"/>
              <a:t>Liczbę, która stanowi 125% liczby b.</a:t>
            </a:r>
          </a:p>
          <a:p>
            <a:pPr marL="514350" indent="-514350">
              <a:buAutoNum type="alphaLcParenR"/>
            </a:pPr>
            <a:r>
              <a:rPr lang="pl-PL" dirty="0" smtClean="0"/>
              <a:t>Liczbę o 30% większą od c.</a:t>
            </a:r>
          </a:p>
          <a:p>
            <a:pPr marL="514350" indent="-514350">
              <a:buAutoNum type="alphaLcParenR"/>
            </a:pPr>
            <a:r>
              <a:rPr lang="pl-PL" dirty="0" smtClean="0"/>
              <a:t>Liczbę o 20% mniejszą od d. 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2092341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zadania 2.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a)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75%</m:t>
                    </m:r>
                    <m:r>
                      <a:rPr lang="pl-PL" b="0" i="1" smtClean="0">
                        <a:latin typeface="Cambria Math"/>
                      </a:rPr>
                      <m:t>𝑎</m:t>
                    </m:r>
                    <m:r>
                      <a:rPr lang="pl-PL" b="0" i="1" smtClean="0">
                        <a:latin typeface="Cambria Math"/>
                      </a:rPr>
                      <m:t>=0,75</m:t>
                    </m:r>
                    <m:r>
                      <a:rPr lang="pl-PL" b="0" i="1" smtClean="0">
                        <a:latin typeface="Cambria Math"/>
                      </a:rPr>
                      <m:t>𝑎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b)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125%</m:t>
                    </m:r>
                    <m:r>
                      <a:rPr lang="pl-PL" b="0" i="1" smtClean="0">
                        <a:latin typeface="Cambria Math"/>
                      </a:rPr>
                      <m:t>𝑏</m:t>
                    </m:r>
                    <m:r>
                      <a:rPr lang="pl-PL" b="0" i="1" smtClean="0">
                        <a:latin typeface="Cambria Math"/>
                      </a:rPr>
                      <m:t>=1,25</m:t>
                    </m:r>
                    <m:r>
                      <a:rPr lang="pl-PL" b="0" i="1" smtClean="0">
                        <a:latin typeface="Cambria Math"/>
                      </a:rPr>
                      <m:t>𝑏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c)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𝑐</m:t>
                    </m:r>
                    <m:r>
                      <a:rPr lang="pl-PL" b="0" i="1" smtClean="0">
                        <a:latin typeface="Cambria Math"/>
                      </a:rPr>
                      <m:t>+30%</m:t>
                    </m:r>
                    <m:r>
                      <a:rPr lang="pl-PL" b="0" i="1" smtClean="0">
                        <a:latin typeface="Cambria Math"/>
                      </a:rPr>
                      <m:t>𝑐</m:t>
                    </m:r>
                    <m:r>
                      <a:rPr lang="pl-PL" b="0" i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pl-PL" b="0" i="0" smtClean="0">
                        <a:latin typeface="Cambria Math"/>
                      </a:rPr>
                      <m:t>c</m:t>
                    </m:r>
                    <m:r>
                      <a:rPr lang="pl-PL" b="0" i="0" smtClean="0">
                        <a:latin typeface="Cambria Math"/>
                      </a:rPr>
                      <m:t>+0,3</m:t>
                    </m:r>
                    <m:r>
                      <m:rPr>
                        <m:sty m:val="p"/>
                      </m:rPr>
                      <a:rPr lang="pl-PL" b="0" i="0" smtClean="0">
                        <a:latin typeface="Cambria Math"/>
                      </a:rPr>
                      <m:t>c</m:t>
                    </m:r>
                    <m:r>
                      <a:rPr lang="pl-PL" b="0" i="0" smtClean="0">
                        <a:latin typeface="Cambria Math"/>
                      </a:rPr>
                      <m:t>=1,3</m:t>
                    </m:r>
                    <m:r>
                      <m:rPr>
                        <m:sty m:val="p"/>
                      </m:rPr>
                      <a:rPr lang="pl-PL" b="0" i="0" smtClean="0">
                        <a:latin typeface="Cambria Math"/>
                      </a:rPr>
                      <m:t>c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d)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𝑑</m:t>
                    </m:r>
                    <m:r>
                      <a:rPr lang="pl-PL" b="0" i="1" smtClean="0">
                        <a:latin typeface="Cambria Math"/>
                      </a:rPr>
                      <m:t>−20%</m:t>
                    </m:r>
                    <m:r>
                      <a:rPr lang="pl-PL" b="0" i="1" smtClean="0">
                        <a:latin typeface="Cambria Math"/>
                      </a:rPr>
                      <m:t>𝑑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r>
                      <a:rPr lang="pl-PL" b="0" i="1" smtClean="0">
                        <a:latin typeface="Cambria Math"/>
                      </a:rPr>
                      <m:t>𝑑</m:t>
                    </m:r>
                    <m:r>
                      <a:rPr lang="pl-PL" b="0" i="1" smtClean="0">
                        <a:latin typeface="Cambria Math"/>
                      </a:rPr>
                      <m:t>−0,2</m:t>
                    </m:r>
                    <m:r>
                      <a:rPr lang="pl-PL" b="0" i="1" smtClean="0">
                        <a:latin typeface="Cambria Math"/>
                      </a:rPr>
                      <m:t>𝑑</m:t>
                    </m:r>
                    <m:r>
                      <a:rPr lang="pl-PL" b="0" i="1" smtClean="0">
                        <a:latin typeface="Cambria Math"/>
                      </a:rPr>
                      <m:t>=0,8</m:t>
                    </m:r>
                    <m:r>
                      <a:rPr lang="pl-PL" b="0" i="1" smtClean="0">
                        <a:latin typeface="Cambria Math"/>
                      </a:rPr>
                      <m:t>𝑑</m:t>
                    </m:r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61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9008737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3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Uporządkuj jednomiany:</a:t>
                </a:r>
              </a:p>
              <a:p>
                <a:pPr marL="0" indent="0">
                  <a:buNone/>
                </a:pPr>
                <a:r>
                  <a:rPr lang="pl-PL" dirty="0" smtClean="0"/>
                  <a:t>a)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𝑥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−6</m:t>
                        </m:r>
                      </m:e>
                    </m:d>
                    <m:r>
                      <a:rPr lang="pl-PL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𝑦</m:t>
                    </m:r>
                  </m:oMath>
                </a14:m>
                <a:endParaRPr lang="pl-PL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dirty="0" smtClean="0"/>
                  <a:t>b)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5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m:rPr>
                        <m:sty m:val="p"/>
                      </m:rPr>
                      <a:rPr lang="pl-PL" b="0" i="0" smtClean="0">
                        <a:latin typeface="Cambria Math"/>
                        <a:ea typeface="Cambria Math"/>
                      </a:rPr>
                      <m:t>a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pl-PL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pl-PL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dirty="0" smtClean="0"/>
                  <a:t>c)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−11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0,1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  <a:ea typeface="Cambria Math"/>
                      </a:rPr>
                      <m:t>𝑧</m:t>
                    </m:r>
                  </m:oMath>
                </a14:m>
                <a:endParaRPr lang="pl-PL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dirty="0" smtClean="0"/>
                  <a:t>d)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−8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</m:d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pl-PL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dirty="0" smtClean="0"/>
                  <a:t>e)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𝑚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(−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𝑚𝑛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)∙(−4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pl-PL" b="0" i="1" smtClean="0">
                        <a:latin typeface="Cambria Math"/>
                        <a:ea typeface="Cambria Math"/>
                      </a:rPr>
                      <m:t>)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(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f)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𝑥𝑦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𝑥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𝑧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−5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𝑧</m:t>
                        </m:r>
                      </m:e>
                    </m:d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5348121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zadania  3.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a)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−6</m:t>
                    </m:r>
                    <m:r>
                      <a:rPr lang="pl-PL" b="0" i="1" smtClean="0">
                        <a:latin typeface="Cambria Math"/>
                      </a:rPr>
                      <m:t>𝑥𝑦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b)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c)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−1,1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</a:rPr>
                      <m:t>𝑧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d)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−8</m:t>
                    </m:r>
                    <m:r>
                      <a:rPr lang="pl-PL" b="0" i="1" smtClean="0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e)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f)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−5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pl-PL" b="0" i="1" smtClean="0">
                        <a:latin typeface="Cambria Math"/>
                      </a:rPr>
                      <m:t>𝑦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7</m:t>
                        </m:r>
                      </m:sup>
                    </m:sSup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61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1117361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4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AutoNum type="alphaLcParenR"/>
                </a:pPr>
                <a:r>
                  <a:rPr lang="pl-PL" dirty="0" smtClean="0"/>
                  <a:t>Pole trójkąta równobocznego jest 2 razy większe od pola kwadratu o boku długości 2x. Oblicz jakie jest pole trójkąta równobocznego?</a:t>
                </a:r>
              </a:p>
              <a:p>
                <a:pPr marL="514350" indent="-514350">
                  <a:buAutoNum type="alphaLcParenR"/>
                </a:pPr>
                <a:r>
                  <a:rPr lang="pl-PL" dirty="0" smtClean="0"/>
                  <a:t>Pole prostokąta jest 3 razy mniejszy od pola trójkąta równobocznego o długości boku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2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6</m:t>
                        </m:r>
                      </m:e>
                    </m:rad>
                  </m:oMath>
                </a14:m>
                <a:r>
                  <a:rPr lang="pl-PL" dirty="0" smtClean="0"/>
                  <a:t>x. Oblicz pole prostokąta.</a:t>
                </a: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926" t="-2022" r="-251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5568924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zadania 4.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dirty="0" smtClean="0">
                    <a:latin typeface="Cambria Math"/>
                  </a:rPr>
                  <a:t>a)</a:t>
                </a:r>
              </a:p>
              <a:p>
                <a:pPr marL="0" indent="0">
                  <a:buNone/>
                </a:pPr>
                <a:r>
                  <a:rPr lang="pl-PL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=2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pl-P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endParaRPr lang="pl-PL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pl-PL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(2</m:t>
                        </m:r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  <m:r>
                          <a:rPr lang="pl-PL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0" smtClean="0">
                        <a:latin typeface="Cambria Math"/>
                      </a:rPr>
                      <m:t>=4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pl-PL" b="0" dirty="0" smtClean="0"/>
              </a:p>
              <a:p>
                <a:pPr marL="0" indent="0">
                  <a:buNone/>
                </a:pPr>
                <a:r>
                  <a:rPr lang="pl-PL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pl-PL" i="1">
                        <a:latin typeface="Cambria Math"/>
                      </a:rPr>
                      <m:t>=2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4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  <a:ea typeface="Cambria Math"/>
                      </a:rPr>
                      <m:t>=8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Odp. Pole trójkąta wynosi 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  <a:ea typeface="Cambria Math"/>
                      </a:rPr>
                      <m:t>8</m:t>
                    </m:r>
                    <m:sSup>
                      <m:sSupPr>
                        <m:ctrlPr>
                          <a:rPr lang="pl-PL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pl-PL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dirty="0" smtClean="0"/>
                  <a:t>.</a:t>
                </a:r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2494392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zadania </a:t>
            </a:r>
            <a:r>
              <a:rPr lang="pl-PL" dirty="0"/>
              <a:t>4</a:t>
            </a:r>
            <a:r>
              <a:rPr lang="pl-PL" dirty="0" smtClean="0"/>
              <a:t>.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b)</a:t>
                </a:r>
              </a:p>
              <a:p>
                <a:pPr marL="0" indent="0">
                  <a:buNone/>
                </a:pPr>
                <a:r>
                  <a:rPr lang="pl-PL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pl-PL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pl-PL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pl-PL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l-PL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(2</m:t>
                            </m:r>
                            <m:rad>
                              <m:radPr>
                                <m:degHide m:val="on"/>
                                <m:ctrlPr>
                                  <a:rPr lang="pl-PL" b="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pl-PL" b="0" i="1" smtClean="0">
                                    <a:latin typeface="Cambria Math"/>
                                  </a:rPr>
                                  <m:t>6</m:t>
                                </m:r>
                              </m:e>
                            </m:rad>
                            <m:r>
                              <a:rPr lang="pl-PL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pl-PL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24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pl-PL" b="0" i="1" smtClean="0">
                        <a:latin typeface="Cambria Math"/>
                      </a:rPr>
                      <m:t>=6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pl-PL" b="0" dirty="0" smtClean="0"/>
              </a:p>
              <a:p>
                <a:pPr marL="0" indent="0">
                  <a:buNone/>
                </a:pPr>
                <a:r>
                  <a:rPr lang="pl-PL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pl-PL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6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rad>
                    <m:r>
                      <a:rPr lang="pl-PL" b="0" i="1" smtClean="0">
                        <a:latin typeface="Cambria Math"/>
                        <a:ea typeface="Cambria Math"/>
                      </a:rPr>
                      <m:t>=2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Odp. Pole prostokąta wynosi 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  <a:ea typeface="Cambria Math"/>
                      </a:rPr>
                      <m:t>2</m:t>
                    </m:r>
                    <m:sSup>
                      <m:sSupPr>
                        <m:ctrlPr>
                          <a:rPr lang="pl-PL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pl-PL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pl-PL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pl-PL" i="1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pl-PL" dirty="0" smtClean="0"/>
                  <a:t>.</a:t>
                </a: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 b="-161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2991940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Uwaga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pPr marL="0" indent="0">
              <a:buNone/>
            </a:pPr>
            <a:r>
              <a:rPr lang="pl-PL" dirty="0" smtClean="0"/>
              <a:t>Jeżeli w jednomianie występują pierwiastki, to zwykle te pierwiastki zapisujemy na końcu.</a:t>
            </a:r>
          </a:p>
          <a:p>
            <a:pPr marL="0" indent="0">
              <a:buNone/>
            </a:pPr>
            <a:r>
              <a:rPr lang="pl-PL" dirty="0" smtClean="0"/>
              <a:t>Przykład:</a:t>
            </a:r>
          </a:p>
          <a:p>
            <a:pPr marL="0" indent="0">
              <a:buNone/>
            </a:pP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pole tekstowe 3"/>
              <p:cNvSpPr txBox="1"/>
              <p:nvPr/>
            </p:nvSpPr>
            <p:spPr>
              <a:xfrm>
                <a:off x="971600" y="3446240"/>
                <a:ext cx="2808312" cy="862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  <m:sup>
                          <m: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𝟓</m:t>
                          </m:r>
                        </m:e>
                      </m:rad>
                    </m:oMath>
                  </m:oMathPara>
                </a14:m>
                <a:endParaRPr lang="pl-PL" sz="4400" b="1" dirty="0"/>
              </a:p>
            </p:txBody>
          </p:sp>
        </mc:Choice>
        <mc:Fallback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446240"/>
                <a:ext cx="2808312" cy="8628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3301045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Uwaga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pPr marL="0" indent="0">
              <a:buNone/>
            </a:pPr>
            <a:r>
              <a:rPr lang="pl-PL" dirty="0" smtClean="0"/>
              <a:t>Jeżeli w jednomianie występują pierwiastki, to zwykle te pierwiastki zapisujemy na końcu.</a:t>
            </a:r>
          </a:p>
          <a:p>
            <a:pPr marL="0" indent="0">
              <a:buNone/>
            </a:pPr>
            <a:r>
              <a:rPr lang="pl-PL" dirty="0" smtClean="0"/>
              <a:t>Przykład:</a:t>
            </a:r>
          </a:p>
          <a:p>
            <a:pPr marL="0" indent="0">
              <a:buNone/>
            </a:pP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pole tekstowe 3"/>
              <p:cNvSpPr txBox="1"/>
              <p:nvPr/>
            </p:nvSpPr>
            <p:spPr>
              <a:xfrm>
                <a:off x="971600" y="3446240"/>
                <a:ext cx="2808312" cy="862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  <m:sup>
                          <m: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𝟓</m:t>
                          </m:r>
                        </m:e>
                      </m:rad>
                    </m:oMath>
                  </m:oMathPara>
                </a14:m>
                <a:endParaRPr lang="pl-PL" sz="4400" b="1" dirty="0"/>
              </a:p>
            </p:txBody>
          </p:sp>
        </mc:Choice>
        <mc:Fallback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446240"/>
                <a:ext cx="2808312" cy="8628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pole tekstowe 4"/>
              <p:cNvSpPr txBox="1"/>
              <p:nvPr/>
            </p:nvSpPr>
            <p:spPr>
              <a:xfrm>
                <a:off x="5272399" y="5026305"/>
                <a:ext cx="2304256" cy="711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6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𝟑</m:t>
                      </m:r>
                      <m:r>
                        <a:rPr lang="pl-PL" sz="36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𝒙</m:t>
                      </m:r>
                      <m:rad>
                        <m:radPr>
                          <m:degHide m:val="on"/>
                          <m:ctrlPr>
                            <a:rPr lang="pl-PL" sz="36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36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rad>
                    </m:oMath>
                  </m:oMathPara>
                </a14:m>
                <a:endParaRPr lang="pl-PL" sz="3600" b="1" dirty="0"/>
              </a:p>
            </p:txBody>
          </p:sp>
        </mc:Choice>
        <mc:Fallback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2399" y="5026305"/>
                <a:ext cx="2304256" cy="71167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40360947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Uwaga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pPr marL="0" indent="0">
              <a:buNone/>
            </a:pPr>
            <a:r>
              <a:rPr lang="pl-PL" dirty="0" smtClean="0"/>
              <a:t>Jeżeli w jednomianie występują pierwiastki, to zwykle te pierwiastki zapisujemy na końcu.</a:t>
            </a:r>
          </a:p>
          <a:p>
            <a:pPr marL="0" indent="0">
              <a:buNone/>
            </a:pPr>
            <a:r>
              <a:rPr lang="pl-PL" dirty="0" smtClean="0"/>
              <a:t>Przykład:</a:t>
            </a:r>
          </a:p>
          <a:p>
            <a:pPr marL="0" indent="0">
              <a:buNone/>
            </a:pP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pole tekstowe 3"/>
              <p:cNvSpPr txBox="1"/>
              <p:nvPr/>
            </p:nvSpPr>
            <p:spPr>
              <a:xfrm>
                <a:off x="971600" y="3446240"/>
                <a:ext cx="2808312" cy="862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  <m:sup>
                          <m: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4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𝟓</m:t>
                          </m:r>
                        </m:e>
                      </m:rad>
                    </m:oMath>
                  </m:oMathPara>
                </a14:m>
                <a:endParaRPr lang="pl-PL" sz="4400" b="1" dirty="0"/>
              </a:p>
            </p:txBody>
          </p:sp>
        </mc:Choice>
        <mc:Fallback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446240"/>
                <a:ext cx="2808312" cy="8628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pole tekstowe 4"/>
              <p:cNvSpPr txBox="1"/>
              <p:nvPr/>
            </p:nvSpPr>
            <p:spPr>
              <a:xfrm>
                <a:off x="5272399" y="5026305"/>
                <a:ext cx="2304256" cy="711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6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𝟑</m:t>
                      </m:r>
                      <m:r>
                        <a:rPr lang="pl-PL" sz="36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/>
                        </a:rPr>
                        <m:t>𝒙</m:t>
                      </m:r>
                      <m:rad>
                        <m:radPr>
                          <m:degHide m:val="on"/>
                          <m:ctrlPr>
                            <a:rPr lang="pl-PL" sz="36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36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rad>
                    </m:oMath>
                  </m:oMathPara>
                </a14:m>
                <a:endParaRPr lang="pl-PL" sz="3600" b="1" dirty="0"/>
              </a:p>
            </p:txBody>
          </p:sp>
        </mc:Choice>
        <mc:Fallback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2399" y="5026305"/>
                <a:ext cx="2304256" cy="71167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pole tekstowe 5"/>
              <p:cNvSpPr txBox="1"/>
              <p:nvPr/>
            </p:nvSpPr>
            <p:spPr>
              <a:xfrm>
                <a:off x="4788024" y="3521837"/>
                <a:ext cx="3024336" cy="780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</m:t>
                      </m:r>
                      <m:r>
                        <a:rPr lang="pl-PL" sz="40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𝒂</m:t>
                      </m:r>
                      <m:sSup>
                        <m:sSupPr>
                          <m:ctrlPr>
                            <a:rPr lang="pl-PL" sz="40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pl-PL" sz="40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pl-PL" sz="40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40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</m:rad>
                    </m:oMath>
                  </m:oMathPara>
                </a14:m>
                <a:endParaRPr lang="pl-PL" sz="4000" b="1" dirty="0"/>
              </a:p>
            </p:txBody>
          </p:sp>
        </mc:Choice>
        <mc:Fallback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3521837"/>
                <a:ext cx="3024336" cy="78047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pole tekstowe 6"/>
              <p:cNvSpPr txBox="1"/>
              <p:nvPr/>
            </p:nvSpPr>
            <p:spPr>
              <a:xfrm>
                <a:off x="858207" y="5026305"/>
                <a:ext cx="3384376" cy="780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/>
                        </a:rPr>
                        <m:t>−</m:t>
                      </m:r>
                      <m:r>
                        <a:rPr lang="pl-PL" sz="4000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/>
                        </a:rPr>
                        <m:t>𝟑</m:t>
                      </m:r>
                      <m:r>
                        <a:rPr lang="pl-PL" sz="4000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/>
                        </a:rPr>
                        <m:t>𝒙𝒚</m:t>
                      </m:r>
                      <m:sSup>
                        <m:sSupPr>
                          <m:ctrlPr>
                            <a:rPr lang="pl-PL" sz="40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𝒛</m:t>
                          </m:r>
                        </m:e>
                        <m:sup>
                          <m:r>
                            <a:rPr lang="pl-PL" sz="40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pl-PL" sz="40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40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rad>
                    </m:oMath>
                  </m:oMathPara>
                </a14:m>
                <a:endParaRPr lang="pl-PL" sz="4000" b="1" dirty="0"/>
              </a:p>
            </p:txBody>
          </p:sp>
        </mc:Choice>
        <mc:Fallback>
          <p:sp>
            <p:nvSpPr>
              <p:cNvPr id="7" name="pole tekstow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207" y="5026305"/>
                <a:ext cx="3384376" cy="780470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4036094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Ćwiczenie 1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Dla </a:t>
            </a:r>
            <a:r>
              <a:rPr lang="pl-PL" dirty="0"/>
              <a:t>liczby </a:t>
            </a:r>
            <a:r>
              <a:rPr lang="pl-PL" dirty="0" smtClean="0"/>
              <a:t>dodatniej x zapisz:</a:t>
            </a:r>
          </a:p>
          <a:p>
            <a:pPr lvl="0"/>
            <a:r>
              <a:rPr lang="pl-PL" dirty="0" smtClean="0"/>
              <a:t>liczbę trzy razy większą od x</a:t>
            </a:r>
            <a:r>
              <a:rPr lang="pl-PL" dirty="0"/>
              <a:t>,</a:t>
            </a:r>
            <a:endParaRPr lang="pl-PL" dirty="0" smtClean="0"/>
          </a:p>
          <a:p>
            <a:pPr lvl="0"/>
            <a:r>
              <a:rPr lang="pl-PL" dirty="0" smtClean="0"/>
              <a:t>liczbę </a:t>
            </a:r>
            <a:r>
              <a:rPr lang="pl-PL" dirty="0"/>
              <a:t>4 razy większą od kwadratu liczby </a:t>
            </a:r>
            <a:r>
              <a:rPr lang="pl-PL" dirty="0" smtClean="0"/>
              <a:t>x,</a:t>
            </a:r>
            <a:endParaRPr lang="pl-PL" dirty="0"/>
          </a:p>
          <a:p>
            <a:pPr lvl="0"/>
            <a:r>
              <a:rPr lang="pl-PL" dirty="0"/>
              <a:t>liczbę o 25% większą od </a:t>
            </a:r>
            <a:r>
              <a:rPr lang="pl-PL" dirty="0" smtClean="0"/>
              <a:t>x.</a:t>
            </a: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2393864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6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9715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Uporządkuj jednomiany stosując się do  powyższej uwagi.</a:t>
                </a:r>
              </a:p>
              <a:p>
                <a:pPr marL="0" indent="0">
                  <a:buNone/>
                </a:pPr>
                <a:r>
                  <a:rPr lang="pl-PL" dirty="0" smtClean="0"/>
                  <a:t>a)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𝑎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𝑏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pl-PL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b)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</m:t>
                    </m:r>
                    <m:r>
                      <a:rPr lang="pl-PL" b="0" i="1" smtClean="0">
                        <a:latin typeface="Cambria Math"/>
                      </a:rPr>
                      <m:t>𝑎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d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pl-PL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endParaRPr lang="pl-PL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dirty="0" smtClean="0"/>
                  <a:t>c)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</m:t>
                    </m:r>
                    <m:r>
                      <a:rPr lang="pl-PL" b="0" i="1" smtClean="0">
                        <a:latin typeface="Cambria Math"/>
                      </a:rPr>
                      <m:t>𝑦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pl-PL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𝑦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</m:oMath>
                </a14:m>
                <a:endParaRPr lang="pl-PL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dirty="0" smtClean="0"/>
                  <a:t>d)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−2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</a:rPr>
                      <m:t>𝑥𝑦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(−</m:t>
                    </m:r>
                    <m:r>
                      <a:rPr lang="pl-PL" b="0" i="1" smtClean="0">
                        <a:latin typeface="Cambria Math"/>
                      </a:rPr>
                      <m:t>𝑦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6</m:t>
                        </m:r>
                      </m:e>
                    </m:rad>
                    <m:r>
                      <a:rPr lang="pl-PL" b="0" i="1" smtClean="0">
                        <a:latin typeface="Cambria Math"/>
                      </a:rPr>
                      <m:t>)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e)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den>
                    </m:f>
                    <m:rad>
                      <m:radPr>
                        <m:degHide m:val="on"/>
                        <m:ctrlPr>
                          <a:rPr lang="pl-PL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(−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11</m:t>
                        </m:r>
                      </m:e>
                    </m:rad>
                    <m:r>
                      <a:rPr lang="pl-PL" b="0" i="1" smtClean="0">
                        <a:latin typeface="Cambria Math"/>
                      </a:rPr>
                      <m:t>)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</a:rPr>
                      <m:t>9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f)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den>
                    </m:f>
                    <m:rad>
                      <m:radPr>
                        <m:degHide m:val="on"/>
                        <m:ctrlPr>
                          <a:rPr lang="pl-PL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e>
                    </m:rad>
                    <m:r>
                      <a:rPr lang="pl-PL" b="0" i="1" smtClean="0">
                        <a:latin typeface="Cambria Math"/>
                      </a:rPr>
                      <m:t>𝑥𝑦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(−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𝑎𝑏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e>
                    </m:rad>
                    <m:r>
                      <a:rPr lang="pl-PL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dirty="0" smtClean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97152"/>
              </a:xfrm>
              <a:blipFill rotWithShape="1">
                <a:blip r:embed="rId2" cstate="print"/>
                <a:stretch>
                  <a:fillRect l="-1852" t="-2564" b="-24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0864516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zadania 6.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b="0" dirty="0" smtClean="0"/>
                  <a:t>a)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 </m:t>
                    </m:r>
                    <m:r>
                      <a:rPr lang="pl-PL" b="0" i="1" smtClean="0">
                        <a:latin typeface="Cambria Math"/>
                      </a:rPr>
                      <m:t>𝑎𝑏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endParaRPr lang="pl-PL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pl-PL" b="0" dirty="0" smtClean="0"/>
                  <a:t>b)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−3</m:t>
                    </m:r>
                    <m:r>
                      <a:rPr lang="pl-PL" b="0" i="1" smtClean="0">
                        <a:latin typeface="Cambria Math"/>
                      </a:rPr>
                      <m:t>𝑎𝑏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b="0" dirty="0" smtClean="0"/>
                  <a:t>c)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−5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b="0" dirty="0" smtClean="0"/>
                  <a:t>d)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−2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12</m:t>
                        </m:r>
                      </m:e>
                    </m:rad>
                    <m:r>
                      <a:rPr lang="pl-PL" b="0" i="1" smtClean="0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pl-PL" i="1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6</m:t>
                        </m:r>
                        <m:r>
                          <a:rPr lang="pl-PL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i="1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pl-PL" i="1">
                            <a:latin typeface="Cambria Math"/>
                          </a:rPr>
                        </m:ctrlPr>
                      </m:sSupPr>
                      <m:e>
                        <m:r>
                          <a:rPr lang="pl-PL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i="1">
                            <a:latin typeface="Cambria Math"/>
                          </a:rPr>
                          <m:t>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pl-PL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b="0" dirty="0" smtClean="0"/>
                  <a:t>e)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9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11</m:t>
                        </m:r>
                      </m:e>
                    </m:rad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f)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pl-PL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12</m:t>
                            </m:r>
                          </m:e>
                        </m:rad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pl-PL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pl-PL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53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8584714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7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Zastąp symbole odpowiednimi liczbami. </a:t>
                </a:r>
              </a:p>
              <a:p>
                <a:pPr marL="0" indent="0">
                  <a:buNone/>
                </a:pPr>
                <a:r>
                  <a:rPr lang="pl-PL" dirty="0" smtClean="0"/>
                  <a:t>a)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12</m:t>
                        </m:r>
                        <m:r>
                          <a:rPr lang="pl-PL" b="0" i="1" smtClean="0">
                            <a:latin typeface="Cambria Math"/>
                          </a:rPr>
                          <m:t>𝑢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b)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c)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d)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15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10</m:t>
                        </m:r>
                        <m:r>
                          <a:rPr lang="pl-PL" b="0" i="1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ole tekstowe 3"/>
          <p:cNvSpPr txBox="1"/>
          <p:nvPr/>
        </p:nvSpPr>
        <p:spPr>
          <a:xfrm>
            <a:off x="4114800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89543164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zadania 7.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b="0" dirty="0" smtClean="0"/>
                  <a:t>a)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6</m:t>
                    </m:r>
                    <m:r>
                      <a:rPr lang="pl-PL" b="0" i="1" smtClean="0">
                        <a:latin typeface="Cambria Math"/>
                      </a:rPr>
                      <m:t>𝑢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pl-PL" b="0" dirty="0" smtClean="0"/>
              </a:p>
              <a:p>
                <a:pPr marL="0" indent="0">
                  <a:buNone/>
                </a:pPr>
                <a:r>
                  <a:rPr lang="pl-PL" dirty="0" smtClean="0"/>
                  <a:t>b)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𝑥𝑦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c)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4</m:t>
                    </m:r>
                    <m:r>
                      <a:rPr lang="pl-PL" b="0" i="1" smtClean="0">
                        <a:latin typeface="Cambria Math"/>
                      </a:rPr>
                      <m:t>𝑎</m:t>
                    </m:r>
                  </m:oMath>
                </a14:m>
                <a:endParaRPr lang="pl-PL" dirty="0"/>
              </a:p>
              <a:p>
                <a:pPr marL="0" indent="0">
                  <a:buNone/>
                </a:pPr>
                <a:r>
                  <a:rPr lang="pl-PL" dirty="0" smtClean="0"/>
                  <a:t>d)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  <m:r>
                          <a:rPr lang="pl-PL" b="0" i="1" smtClean="0">
                            <a:latin typeface="Cambria Math"/>
                          </a:rPr>
                          <m:t>𝑚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61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8744880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8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Zapisz wyrażenia nie zapisując nawiasów. Zredukuj wyrazy podobne.</a:t>
                </a:r>
              </a:p>
              <a:p>
                <a:pPr marL="0" indent="0">
                  <a:buNone/>
                </a:pPr>
                <a:r>
                  <a:rPr lang="pl-PL" dirty="0" smtClean="0"/>
                  <a:t>a)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l-PL" b="0" i="0" smtClean="0">
                        <a:latin typeface="Cambria Math"/>
                      </a:rPr>
                      <m:t>a</m:t>
                    </m:r>
                    <m:r>
                      <a:rPr lang="pl-PL" b="0" i="0" smtClean="0">
                        <a:latin typeface="Cambria Math"/>
                      </a:rPr>
                      <m:t>−[</m:t>
                    </m:r>
                    <m:r>
                      <m:rPr>
                        <m:sty m:val="p"/>
                      </m:rPr>
                      <a:rPr lang="pl-PL" b="0" i="0" smtClean="0">
                        <a:latin typeface="Cambria Math"/>
                      </a:rPr>
                      <m:t>a</m:t>
                    </m:r>
                    <m:r>
                      <a:rPr lang="pl-PL" b="0" i="0" smtClean="0">
                        <a:latin typeface="Cambria Math"/>
                      </a:rPr>
                      <m:t>−(1−</m:t>
                    </m:r>
                    <m:r>
                      <m:rPr>
                        <m:sty m:val="p"/>
                      </m:rPr>
                      <a:rPr lang="pl-PL" b="0" i="0" smtClean="0">
                        <a:latin typeface="Cambria Math"/>
                      </a:rPr>
                      <m:t>a</m:t>
                    </m:r>
                    <m:r>
                      <a:rPr lang="pl-PL" b="0" i="0" smtClean="0">
                        <a:latin typeface="Cambria Math"/>
                      </a:rPr>
                      <m:t>)]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b)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r>
                      <a:rPr lang="pl-PL" b="0" i="1" smtClean="0">
                        <a:latin typeface="Cambria Math"/>
                      </a:rPr>
                      <m:t>−[−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  <m:r>
                          <a:rPr lang="pl-PL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−(1−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r>
                      <a:rPr lang="pl-PL" b="0" i="1" smtClean="0">
                        <a:latin typeface="Cambria Math"/>
                      </a:rPr>
                      <m:t>)]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c)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𝑢</m:t>
                    </m:r>
                    <m:r>
                      <a:rPr lang="pl-PL" b="0" i="1" smtClean="0">
                        <a:latin typeface="Cambria Math"/>
                      </a:rPr>
                      <m:t>−</m:t>
                    </m:r>
                    <m:r>
                      <a:rPr lang="pl-PL" b="0" i="1" smtClean="0">
                        <a:latin typeface="Cambria Math"/>
                      </a:rPr>
                      <m:t>𝑣</m:t>
                    </m:r>
                    <m:r>
                      <a:rPr lang="pl-PL" b="0" i="1" smtClean="0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𝑢</m:t>
                        </m:r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−{−</m:t>
                    </m:r>
                    <m:r>
                      <a:rPr lang="pl-PL" b="0" i="1" smtClean="0">
                        <a:latin typeface="Cambria Math"/>
                      </a:rPr>
                      <m:t>𝑣</m:t>
                    </m:r>
                    <m:r>
                      <a:rPr lang="pl-PL" b="0" i="1" smtClean="0">
                        <a:latin typeface="Cambria Math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𝑢</m:t>
                        </m:r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𝑢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𝑣</m:t>
                            </m:r>
                          </m:e>
                        </m:d>
                      </m:e>
                    </m:d>
                    <m:r>
                      <a:rPr lang="pl-PL" b="0" i="1" smtClean="0">
                        <a:latin typeface="Cambria Math"/>
                      </a:rPr>
                      <m:t>−</m:t>
                    </m:r>
                    <m:r>
                      <a:rPr lang="pl-PL" b="0" i="1" smtClean="0">
                        <a:latin typeface="Cambria Math"/>
                      </a:rPr>
                      <m:t>𝑣</m:t>
                    </m:r>
                    <m:r>
                      <a:rPr lang="pl-PL" b="0" i="1" smtClean="0">
                        <a:latin typeface="Cambria Math"/>
                      </a:rPr>
                      <m:t>}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d) </a:t>
                </a:r>
                <a14:m>
                  <m:oMath xmlns:m="http://schemas.openxmlformats.org/officeDocument/2006/math">
                    <m:r>
                      <a:rPr lang="pl-PL" b="0" i="0" smtClean="0">
                        <a:latin typeface="Cambria Math"/>
                      </a:rPr>
                      <m:t>−</m:t>
                    </m:r>
                    <m:r>
                      <a:rPr lang="pl-PL" b="0" i="1" smtClean="0">
                        <a:latin typeface="Cambria Math"/>
                      </a:rPr>
                      <m:t>[−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𝑢</m:t>
                        </m:r>
                        <m:r>
                          <a:rPr lang="pl-PL" b="0" i="1" smtClean="0">
                            <a:latin typeface="Cambria Math"/>
                          </a:rPr>
                          <m:t>+</m:t>
                        </m:r>
                        <m:r>
                          <a:rPr lang="pl-PL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−(</m:t>
                    </m:r>
                    <m:r>
                      <a:rPr lang="pl-PL" b="0" i="1" smtClean="0">
                        <a:latin typeface="Cambria Math"/>
                      </a:rPr>
                      <m:t>𝑣</m:t>
                    </m:r>
                    <m:r>
                      <a:rPr lang="pl-PL" b="0" i="1" smtClean="0">
                        <a:latin typeface="Cambria Math"/>
                      </a:rPr>
                      <m:t>−</m:t>
                    </m:r>
                    <m:r>
                      <a:rPr lang="pl-PL" b="0" i="1" smtClean="0">
                        <a:latin typeface="Cambria Math"/>
                      </a:rPr>
                      <m:t>𝑢</m:t>
                    </m:r>
                    <m:r>
                      <a:rPr lang="pl-PL" b="0" i="1" smtClean="0">
                        <a:latin typeface="Cambria Math"/>
                      </a:rPr>
                      <m:t>)]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e)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𝑧</m:t>
                    </m:r>
                    <m:r>
                      <a:rPr lang="pl-PL" b="0" i="1" smtClean="0">
                        <a:latin typeface="Cambria Math"/>
                      </a:rPr>
                      <m:t>−[−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𝑧</m:t>
                        </m:r>
                        <m:r>
                          <a:rPr lang="pl-PL" b="0" i="1" smtClean="0">
                            <a:latin typeface="Cambria Math"/>
                          </a:rPr>
                          <m:t>−4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𝑧</m:t>
                        </m:r>
                        <m:r>
                          <a:rPr lang="pl-PL" b="0" i="1" smtClean="0">
                            <a:latin typeface="Cambria Math"/>
                          </a:rPr>
                          <m:t>+6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−2</m:t>
                    </m:r>
                    <m:r>
                      <a:rPr lang="pl-PL" b="0" i="1" smtClean="0">
                        <a:latin typeface="Cambria Math"/>
                      </a:rPr>
                      <m:t>𝑧</m:t>
                    </m:r>
                    <m:r>
                      <a:rPr lang="pl-PL" b="0" i="1" smtClean="0">
                        <a:latin typeface="Cambria Math"/>
                      </a:rPr>
                      <m:t>]</m:t>
                    </m:r>
                  </m:oMath>
                </a14:m>
                <a:endParaRPr lang="pl-PL" dirty="0" smtClean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1099955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r>
              <a:rPr lang="pl-PL" smtClean="0"/>
              <a:t>zadania 8.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a)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𝑎</m:t>
                    </m:r>
                    <m:r>
                      <a:rPr lang="pl-PL" b="0" i="1" smtClean="0">
                        <a:latin typeface="Cambria Math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𝑎</m:t>
                        </m:r>
                        <m:r>
                          <a:rPr lang="pl-PL" b="0" i="1" smtClean="0">
                            <a:latin typeface="Cambria Math"/>
                          </a:rPr>
                          <m:t>−1−</m:t>
                        </m:r>
                        <m:r>
                          <a:rPr lang="pl-PL" b="0" i="1" smtClean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=</m:t>
                    </m:r>
                    <m:r>
                      <a:rPr lang="pl-PL" b="0" i="1" smtClean="0">
                        <a:latin typeface="Cambria Math"/>
                      </a:rPr>
                      <m:t>𝑎</m:t>
                    </m:r>
                    <m:r>
                      <a:rPr lang="pl-PL" b="0" i="1" smtClean="0">
                        <a:latin typeface="Cambria Math"/>
                      </a:rPr>
                      <m:t>+1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b)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r>
                      <a:rPr lang="pl-PL" b="0" i="1" smtClean="0">
                        <a:latin typeface="Cambria Math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  <m:r>
                          <a:rPr lang="pl-PL" b="0" i="1" smtClean="0">
                            <a:latin typeface="Cambria Math"/>
                          </a:rPr>
                          <m:t>+1−1+</m:t>
                        </m:r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=−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r>
                      <a:rPr lang="pl-PL" b="0" i="1" smtClean="0">
                        <a:latin typeface="Cambria Math"/>
                      </a:rPr>
                      <m:t>−2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r>
                      <a:rPr lang="pl-PL" b="0" i="1" smtClean="0">
                        <a:latin typeface="Cambria Math"/>
                      </a:rPr>
                      <m:t>=−3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c)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𝑢</m:t>
                    </m:r>
                    <m:r>
                      <a:rPr lang="pl-PL" b="0" i="1" smtClean="0">
                        <a:latin typeface="Cambria Math"/>
                      </a:rPr>
                      <m:t>−</m:t>
                    </m:r>
                    <m:r>
                      <a:rPr lang="pl-PL" b="0" i="1" smtClean="0">
                        <a:latin typeface="Cambria Math"/>
                      </a:rPr>
                      <m:t>𝑣</m:t>
                    </m:r>
                    <m:r>
                      <a:rPr lang="pl-PL" b="0" i="1" smtClean="0">
                        <a:latin typeface="Cambria Math"/>
                      </a:rPr>
                      <m:t>−</m:t>
                    </m:r>
                    <m:r>
                      <a:rPr lang="pl-PL" b="0" i="1" smtClean="0">
                        <a:latin typeface="Cambria Math"/>
                      </a:rPr>
                      <m:t>𝑢</m:t>
                    </m:r>
                    <m:r>
                      <a:rPr lang="pl-PL" b="0" i="1" smtClean="0">
                        <a:latin typeface="Cambria Math"/>
                      </a:rPr>
                      <m:t>+</m:t>
                    </m:r>
                    <m:r>
                      <a:rPr lang="pl-PL" b="0" i="1" smtClean="0">
                        <a:latin typeface="Cambria Math"/>
                      </a:rPr>
                      <m:t>𝑣</m:t>
                    </m:r>
                    <m:r>
                      <a:rPr lang="pl-PL" b="0" i="1" smtClean="0">
                        <a:latin typeface="Cambria Math"/>
                      </a:rPr>
                      <m:t>−</m:t>
                    </m:r>
                    <m:d>
                      <m:dPr>
                        <m:begChr m:val="{"/>
                        <m:endChr m:val="}"/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𝑣</m:t>
                        </m:r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𝑢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𝑢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𝑣</m:t>
                            </m:r>
                          </m:e>
                        </m:d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=−</m:t>
                    </m:r>
                    <m:d>
                      <m:dPr>
                        <m:begChr m:val="{"/>
                        <m:endChr m:val="}"/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𝑣</m:t>
                        </m:r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𝑣</m:t>
                        </m:r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=−</m:t>
                    </m:r>
                    <m:d>
                      <m:dPr>
                        <m:begChr m:val="{"/>
                        <m:endChr m:val="}"/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−3</m:t>
                        </m:r>
                        <m:r>
                          <a:rPr lang="pl-PL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=3</m:t>
                    </m:r>
                    <m:r>
                      <a:rPr lang="pl-PL" b="0" i="1" smtClean="0">
                        <a:latin typeface="Cambria Math"/>
                      </a:rPr>
                      <m:t>𝑣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d)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𝑢</m:t>
                        </m:r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𝑣</m:t>
                        </m:r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𝑣</m:t>
                        </m:r>
                        <m:r>
                          <a:rPr lang="pl-PL" b="0" i="1" smtClean="0">
                            <a:latin typeface="Cambria Math"/>
                          </a:rPr>
                          <m:t>+</m:t>
                        </m:r>
                        <m:r>
                          <a:rPr lang="pl-PL" b="0" i="1" smtClean="0">
                            <a:latin typeface="Cambria Math"/>
                          </a:rPr>
                          <m:t>𝑢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=−2</m:t>
                    </m:r>
                    <m:r>
                      <a:rPr lang="pl-PL" b="0" i="1" smtClean="0">
                        <a:latin typeface="Cambria Math"/>
                      </a:rPr>
                      <m:t>𝑢</m:t>
                    </m:r>
                    <m:r>
                      <a:rPr lang="pl-PL" b="0" i="1" smtClean="0">
                        <a:latin typeface="Cambria Math"/>
                      </a:rPr>
                      <m:t>+2</m:t>
                    </m:r>
                    <m:r>
                      <a:rPr lang="pl-PL" b="0" i="1" smtClean="0">
                        <a:latin typeface="Cambria Math"/>
                      </a:rPr>
                      <m:t>𝑣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e)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𝑧</m:t>
                    </m:r>
                    <m:r>
                      <a:rPr lang="pl-PL" b="0" i="1" smtClean="0">
                        <a:latin typeface="Cambria Math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𝑧</m:t>
                        </m:r>
                        <m:r>
                          <a:rPr lang="pl-PL" b="0" i="1" smtClean="0">
                            <a:latin typeface="Cambria Math"/>
                          </a:rPr>
                          <m:t>+4−</m:t>
                        </m:r>
                        <m:r>
                          <a:rPr lang="pl-PL" b="0" i="1" smtClean="0">
                            <a:latin typeface="Cambria Math"/>
                          </a:rPr>
                          <m:t>𝑧</m:t>
                        </m:r>
                        <m:r>
                          <a:rPr lang="pl-PL" b="0" i="1" smtClean="0">
                            <a:latin typeface="Cambria Math"/>
                          </a:rPr>
                          <m:t>−6−2</m:t>
                        </m:r>
                        <m:r>
                          <a:rPr lang="pl-PL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=</m:t>
                    </m:r>
                    <m:r>
                      <a:rPr lang="pl-PL" b="0" i="1" smtClean="0">
                        <a:latin typeface="Cambria Math"/>
                      </a:rPr>
                      <m:t>𝑧</m:t>
                    </m:r>
                    <m:r>
                      <a:rPr lang="pl-PL" b="0" i="1" smtClean="0">
                        <a:latin typeface="Cambria Math"/>
                      </a:rPr>
                      <m:t>+4</m:t>
                    </m:r>
                    <m:r>
                      <a:rPr lang="pl-PL" b="0" i="1" smtClean="0">
                        <a:latin typeface="Cambria Math"/>
                      </a:rPr>
                      <m:t>𝑧</m:t>
                    </m:r>
                    <m:r>
                      <a:rPr lang="pl-PL" b="0" i="1" smtClean="0">
                        <a:latin typeface="Cambria Math"/>
                      </a:rPr>
                      <m:t>+2=5</m:t>
                    </m:r>
                    <m:r>
                      <a:rPr lang="pl-PL" b="0" i="1" smtClean="0">
                        <a:latin typeface="Cambria Math"/>
                      </a:rPr>
                      <m:t>𝑧</m:t>
                    </m:r>
                    <m:r>
                      <a:rPr lang="pl-PL" b="0" i="1" smtClean="0">
                        <a:latin typeface="Cambria Math"/>
                      </a:rPr>
                      <m:t>+2</m:t>
                    </m:r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61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511666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Ćwiczenie 1 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Dla </a:t>
                </a:r>
                <a:r>
                  <a:rPr lang="pl-PL" dirty="0"/>
                  <a:t>liczby </a:t>
                </a:r>
                <a:r>
                  <a:rPr lang="pl-PL" dirty="0" smtClean="0"/>
                  <a:t>dodatniej x zapisz:</a:t>
                </a:r>
              </a:p>
              <a:p>
                <a:pPr lvl="0"/>
                <a:r>
                  <a:rPr lang="pl-PL" dirty="0" smtClean="0"/>
                  <a:t>liczbę trzy razy większą od x</a:t>
                </a:r>
                <a:r>
                  <a:rPr lang="pl-PL" dirty="0"/>
                  <a:t> </a:t>
                </a:r>
                <a:r>
                  <a:rPr lang="pl-PL" dirty="0" smtClean="0"/>
                  <a:t>(</a:t>
                </a:r>
                <a14:m>
                  <m:oMath xmlns:m="http://schemas.openxmlformats.org/officeDocument/2006/math">
                    <m:r>
                      <a:rPr lang="pl-PL" b="1" i="1" smtClean="0">
                        <a:latin typeface="Cambria Math"/>
                      </a:rPr>
                      <m:t>𝟑</m:t>
                    </m:r>
                    <m:r>
                      <a:rPr lang="pl-PL" b="1" i="1" smtClean="0">
                        <a:latin typeface="Cambria Math"/>
                      </a:rPr>
                      <m:t>𝒙</m:t>
                    </m:r>
                  </m:oMath>
                </a14:m>
                <a:r>
                  <a:rPr lang="pl-PL" dirty="0" smtClean="0"/>
                  <a:t>),</a:t>
                </a:r>
              </a:p>
              <a:p>
                <a:pPr lvl="0"/>
                <a:r>
                  <a:rPr lang="pl-PL" dirty="0" smtClean="0"/>
                  <a:t>liczbę </a:t>
                </a:r>
                <a:r>
                  <a:rPr lang="pl-PL" dirty="0"/>
                  <a:t>4 razy większą od kwadratu </a:t>
                </a:r>
                <a:r>
                  <a:rPr lang="pl-PL" dirty="0" smtClean="0"/>
                  <a:t>liczby x,</a:t>
                </a:r>
                <a:endParaRPr lang="pl-PL" dirty="0"/>
              </a:p>
              <a:p>
                <a:pPr lvl="0"/>
                <a:r>
                  <a:rPr lang="pl-PL" dirty="0"/>
                  <a:t>liczbę o 25% większą od </a:t>
                </a:r>
                <a:r>
                  <a:rPr lang="pl-PL" dirty="0" smtClean="0"/>
                  <a:t>x.</a:t>
                </a: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45668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Ćwiczenie 1 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Dla </a:t>
                </a:r>
                <a:r>
                  <a:rPr lang="pl-PL" dirty="0"/>
                  <a:t>liczby </a:t>
                </a:r>
                <a:r>
                  <a:rPr lang="pl-PL" dirty="0" smtClean="0"/>
                  <a:t>dodatniej x zapisz:</a:t>
                </a:r>
              </a:p>
              <a:p>
                <a:pPr lvl="0"/>
                <a:r>
                  <a:rPr lang="pl-PL" dirty="0" smtClean="0"/>
                  <a:t>liczbę trzy razy większą od x</a:t>
                </a:r>
                <a:r>
                  <a:rPr lang="pl-PL" dirty="0"/>
                  <a:t> </a:t>
                </a:r>
                <a:r>
                  <a:rPr lang="pl-PL" dirty="0" smtClean="0"/>
                  <a:t>(</a:t>
                </a:r>
                <a14:m>
                  <m:oMath xmlns:m="http://schemas.openxmlformats.org/officeDocument/2006/math">
                    <m:r>
                      <a:rPr lang="pl-PL" b="1" i="1" smtClean="0">
                        <a:latin typeface="Cambria Math"/>
                      </a:rPr>
                      <m:t>𝟑</m:t>
                    </m:r>
                    <m:r>
                      <a:rPr lang="pl-PL" b="1" i="1" smtClean="0">
                        <a:latin typeface="Cambria Math"/>
                      </a:rPr>
                      <m:t>𝒙</m:t>
                    </m:r>
                  </m:oMath>
                </a14:m>
                <a:r>
                  <a:rPr lang="pl-PL" dirty="0" smtClean="0"/>
                  <a:t>),</a:t>
                </a:r>
              </a:p>
              <a:p>
                <a:pPr lvl="0"/>
                <a:r>
                  <a:rPr lang="pl-PL" dirty="0" smtClean="0"/>
                  <a:t>liczbę </a:t>
                </a:r>
                <a:r>
                  <a:rPr lang="pl-PL" dirty="0"/>
                  <a:t>4 razy większą od kwadratu liczby </a:t>
                </a:r>
                <a:r>
                  <a:rPr lang="pl-PL" dirty="0" smtClean="0"/>
                  <a:t>x</a:t>
                </a:r>
                <a:r>
                  <a:rPr lang="pl-PL" dirty="0"/>
                  <a:t> </a:t>
                </a:r>
                <a:r>
                  <a:rPr lang="pl-PL" dirty="0" smtClean="0"/>
                  <a:t>(</a:t>
                </a:r>
                <a14:m>
                  <m:oMath xmlns:m="http://schemas.openxmlformats.org/officeDocument/2006/math">
                    <m:r>
                      <a:rPr lang="pl-PL" b="1" i="1" smtClean="0">
                        <a:latin typeface="Cambria Math"/>
                      </a:rPr>
                      <m:t>𝟒</m:t>
                    </m:r>
                    <m:sSup>
                      <m:sSupPr>
                        <m:ctrlPr>
                          <a:rPr lang="pl-PL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pl-PL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pl-PL" dirty="0" smtClean="0"/>
                  <a:t>),</a:t>
                </a:r>
                <a:endParaRPr lang="pl-PL" dirty="0"/>
              </a:p>
              <a:p>
                <a:pPr lvl="0"/>
                <a:r>
                  <a:rPr lang="pl-PL" dirty="0"/>
                  <a:t>liczbę o 25% większą od </a:t>
                </a:r>
                <a:r>
                  <a:rPr lang="pl-PL" dirty="0" smtClean="0"/>
                  <a:t>x.</a:t>
                </a: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45668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Ćwiczenie 1 </a:t>
            </a:r>
            <a:endParaRPr lang="pl-PL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Dla </a:t>
                </a:r>
                <a:r>
                  <a:rPr lang="pl-PL" dirty="0"/>
                  <a:t>liczby </a:t>
                </a:r>
                <a:r>
                  <a:rPr lang="pl-PL" dirty="0" smtClean="0"/>
                  <a:t>dodatniej x zapisz:</a:t>
                </a:r>
              </a:p>
              <a:p>
                <a:pPr lvl="0"/>
                <a:r>
                  <a:rPr lang="pl-PL" dirty="0" smtClean="0"/>
                  <a:t>liczbę trzy razy większą od x</a:t>
                </a:r>
                <a:r>
                  <a:rPr lang="pl-PL" dirty="0"/>
                  <a:t> </a:t>
                </a:r>
                <a:r>
                  <a:rPr lang="pl-PL" dirty="0" smtClean="0"/>
                  <a:t>(</a:t>
                </a:r>
                <a14:m>
                  <m:oMath xmlns:m="http://schemas.openxmlformats.org/officeDocument/2006/math">
                    <m:r>
                      <a:rPr lang="pl-PL" b="1" i="1" smtClean="0">
                        <a:latin typeface="Cambria Math"/>
                      </a:rPr>
                      <m:t>𝟑</m:t>
                    </m:r>
                    <m:r>
                      <a:rPr lang="pl-PL" b="1" i="1" smtClean="0">
                        <a:latin typeface="Cambria Math"/>
                      </a:rPr>
                      <m:t>𝒙</m:t>
                    </m:r>
                  </m:oMath>
                </a14:m>
                <a:r>
                  <a:rPr lang="pl-PL" dirty="0" smtClean="0"/>
                  <a:t>),</a:t>
                </a:r>
              </a:p>
              <a:p>
                <a:pPr lvl="0"/>
                <a:r>
                  <a:rPr lang="pl-PL" dirty="0" smtClean="0"/>
                  <a:t>liczbę </a:t>
                </a:r>
                <a:r>
                  <a:rPr lang="pl-PL" dirty="0"/>
                  <a:t>4 razy większą od kwadratu liczby </a:t>
                </a:r>
                <a:r>
                  <a:rPr lang="pl-PL" dirty="0" smtClean="0"/>
                  <a:t>x</a:t>
                </a:r>
                <a:r>
                  <a:rPr lang="pl-PL" dirty="0"/>
                  <a:t> </a:t>
                </a:r>
                <a:r>
                  <a:rPr lang="pl-PL" dirty="0" smtClean="0"/>
                  <a:t>(</a:t>
                </a:r>
                <a14:m>
                  <m:oMath xmlns:m="http://schemas.openxmlformats.org/officeDocument/2006/math">
                    <m:r>
                      <a:rPr lang="pl-PL" b="1" i="1" smtClean="0">
                        <a:latin typeface="Cambria Math"/>
                      </a:rPr>
                      <m:t>𝟒</m:t>
                    </m:r>
                    <m:sSup>
                      <m:sSupPr>
                        <m:ctrlPr>
                          <a:rPr lang="pl-PL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pl-PL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pl-PL" dirty="0" smtClean="0"/>
                  <a:t>),</a:t>
                </a:r>
                <a:endParaRPr lang="pl-PL" dirty="0"/>
              </a:p>
              <a:p>
                <a:pPr lvl="0"/>
                <a:r>
                  <a:rPr lang="pl-PL" dirty="0"/>
                  <a:t>liczbę o 25% większą od </a:t>
                </a:r>
                <a:r>
                  <a:rPr lang="pl-PL" dirty="0" smtClean="0"/>
                  <a:t>x</a:t>
                </a:r>
                <a:r>
                  <a:rPr lang="pl-PL" dirty="0"/>
                  <a:t> </a:t>
                </a:r>
                <a:r>
                  <a:rPr lang="pl-PL" dirty="0" smtClean="0"/>
                  <a:t>(</a:t>
                </a:r>
                <a14:m>
                  <m:oMath xmlns:m="http://schemas.openxmlformats.org/officeDocument/2006/math">
                    <m:r>
                      <a:rPr lang="pl-PL" b="1" i="1" smtClean="0">
                        <a:latin typeface="Cambria Math"/>
                      </a:rPr>
                      <m:t>𝟏</m:t>
                    </m:r>
                    <m:r>
                      <a:rPr lang="pl-PL" b="1" i="1" smtClean="0">
                        <a:latin typeface="Cambria Math"/>
                      </a:rPr>
                      <m:t>,</m:t>
                    </m:r>
                    <m:r>
                      <a:rPr lang="pl-PL" b="1" i="1" smtClean="0">
                        <a:latin typeface="Cambria Math"/>
                      </a:rPr>
                      <m:t>𝟐𝟓</m:t>
                    </m:r>
                    <m:r>
                      <a:rPr lang="pl-PL" b="1" i="1" smtClean="0">
                        <a:latin typeface="Cambria Math"/>
                      </a:rPr>
                      <m:t>𝒙</m:t>
                    </m:r>
                  </m:oMath>
                </a14:m>
                <a:r>
                  <a:rPr lang="pl-PL" dirty="0" smtClean="0"/>
                  <a:t>).</a:t>
                </a: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45668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400" dirty="0" smtClean="0"/>
              <a:t>Wszystkie wyrażenia algebraiczne zbudowane są z </a:t>
            </a:r>
            <a:r>
              <a:rPr lang="pl-PL" sz="4400" b="1" dirty="0" smtClean="0"/>
              <a:t>jednomianów</a:t>
            </a:r>
            <a:endParaRPr lang="pl-PL" sz="4400" dirty="0"/>
          </a:p>
        </p:txBody>
      </p:sp>
    </p:spTree>
    <p:extLst>
      <p:ext uri="{BB962C8B-B14F-4D97-AF65-F5344CB8AC3E}">
        <p14:creationId xmlns="" xmlns:p14="http://schemas.microsoft.com/office/powerpoint/2010/main" val="424297677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471</Words>
  <Application>Microsoft Office PowerPoint</Application>
  <PresentationFormat>Pokaz na ekranie (4:3)</PresentationFormat>
  <Paragraphs>143</Paragraphs>
  <Slides>55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55</vt:i4>
      </vt:variant>
    </vt:vector>
  </HeadingPairs>
  <TitlesOfParts>
    <vt:vector size="56" baseType="lpstr">
      <vt:lpstr>Motyw pakietu Office</vt:lpstr>
      <vt:lpstr>Jednomiany i sumy algebraiczne</vt:lpstr>
      <vt:lpstr>Slajd 2</vt:lpstr>
      <vt:lpstr>Slajd 3</vt:lpstr>
      <vt:lpstr>Slajd 4</vt:lpstr>
      <vt:lpstr>Ćwiczenie 1 </vt:lpstr>
      <vt:lpstr>Ćwiczenie 1 </vt:lpstr>
      <vt:lpstr>Ćwiczenie 1 </vt:lpstr>
      <vt:lpstr>Ćwiczenie 1 </vt:lpstr>
      <vt:lpstr>Slajd 9</vt:lpstr>
      <vt:lpstr>Slajd 10</vt:lpstr>
      <vt:lpstr>Przykłady jednomianów</vt:lpstr>
      <vt:lpstr>Przykłady jednomianów</vt:lpstr>
      <vt:lpstr>Przykłady jednomianów</vt:lpstr>
      <vt:lpstr>Przykłady jednomianów</vt:lpstr>
      <vt:lpstr>Przykłady jednomianów</vt:lpstr>
      <vt:lpstr>Przykłady jednomianów</vt:lpstr>
      <vt:lpstr>Slajd 17</vt:lpstr>
      <vt:lpstr>Slajd 18</vt:lpstr>
      <vt:lpstr>Przykłady</vt:lpstr>
      <vt:lpstr>Przykłady</vt:lpstr>
      <vt:lpstr>Komentarz do przykładów</vt:lpstr>
      <vt:lpstr>Komentarz do przykładów</vt:lpstr>
      <vt:lpstr>Slajd 23</vt:lpstr>
      <vt:lpstr>Slajd 24</vt:lpstr>
      <vt:lpstr>Przykłady sum algebraicznych</vt:lpstr>
      <vt:lpstr>Przykłady sum algebraicznych</vt:lpstr>
      <vt:lpstr>Uwaga </vt:lpstr>
      <vt:lpstr>Uwaga </vt:lpstr>
      <vt:lpstr>Uwaga </vt:lpstr>
      <vt:lpstr>Uwaga </vt:lpstr>
      <vt:lpstr>Uwaga </vt:lpstr>
      <vt:lpstr>Slajd 32</vt:lpstr>
      <vt:lpstr>Przykłady </vt:lpstr>
      <vt:lpstr>Przykłady </vt:lpstr>
      <vt:lpstr>Slajd 35</vt:lpstr>
      <vt:lpstr>Przykłady </vt:lpstr>
      <vt:lpstr>Slajd 37</vt:lpstr>
      <vt:lpstr>Zadanie 1</vt:lpstr>
      <vt:lpstr>Rozwiązanie zadania 1.</vt:lpstr>
      <vt:lpstr>Zadanie 2</vt:lpstr>
      <vt:lpstr>Rozwiązanie zadania 2.</vt:lpstr>
      <vt:lpstr>Zadanie 3</vt:lpstr>
      <vt:lpstr>Rozwiązanie zadania  3.</vt:lpstr>
      <vt:lpstr>Zadanie 4</vt:lpstr>
      <vt:lpstr>Rozwiązanie zadania 4.</vt:lpstr>
      <vt:lpstr>Rozwiązanie zadania 4.</vt:lpstr>
      <vt:lpstr>Uwaga</vt:lpstr>
      <vt:lpstr>Uwaga</vt:lpstr>
      <vt:lpstr>Uwaga</vt:lpstr>
      <vt:lpstr>Zadanie 6</vt:lpstr>
      <vt:lpstr>Rozwiązanie zadania 6.</vt:lpstr>
      <vt:lpstr>Zadanie 7</vt:lpstr>
      <vt:lpstr>Rozwiązanie zadania 7.</vt:lpstr>
      <vt:lpstr>Zadanie 8</vt:lpstr>
      <vt:lpstr>Rozwiązanie zadania 8.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Jednomiany i sumy algebraiczne</dc:title>
  <dc:creator>Karolina</dc:creator>
  <cp:lastModifiedBy>ASRewers</cp:lastModifiedBy>
  <cp:revision>34</cp:revision>
  <dcterms:created xsi:type="dcterms:W3CDTF">2014-03-09T11:32:07Z</dcterms:created>
  <dcterms:modified xsi:type="dcterms:W3CDTF">2014-04-28T20:09:04Z</dcterms:modified>
</cp:coreProperties>
</file>